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535" r:id="rId3"/>
    <p:sldId id="547" r:id="rId4"/>
    <p:sldId id="536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48" r:id="rId1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5092F"/>
    <a:srgbClr val="FC6C4B"/>
    <a:srgbClr val="F75B4F"/>
    <a:srgbClr val="FF388C"/>
    <a:srgbClr val="FF6C0D"/>
    <a:srgbClr val="FF8810"/>
    <a:srgbClr val="CF3A34"/>
    <a:srgbClr val="F5474F"/>
    <a:srgbClr val="F97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Matriculados%20Filosofia%202021-1%20y%202021-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Matriculados%20Filosofia%202021-1%20y%202021-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Matriculados%20Filosofia%202021-1%20y%202021-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R%20acta%202021-1%20V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R%20acta%202021-1%20V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R%20acta%202021-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Graduados%202021(1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&#250;lAntonio\Downloads\Graduados%202021(1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baseline="0">
                <a:solidFill>
                  <a:srgbClr val="424242">
                    <a:alpha val="100000"/>
                  </a:srgb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pPr>
            <a:r>
              <a:rPr lang="es-PE"/>
              <a:t>Porcentaje de Matriculados 2021-2 por ciclo</a:t>
            </a:r>
            <a:endParaRPr lang="es-PE" sz="1400" b="0" i="0" u="none" strike="noStrike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c:rich>
      </c:tx>
      <c:layout>
        <c:manualLayout>
          <c:xMode val="edge"/>
          <c:yMode val="edge"/>
          <c:x val="0.14064481038252269"/>
          <c:y val="1.7027777777777781E-2"/>
        </c:manualLayout>
      </c:layout>
      <c:overlay val="0"/>
      <c:spPr>
        <a:solidFill>
          <a:srgbClr val="FFFFFF">
            <a:alpha val="100000"/>
          </a:srgbClr>
        </a:solidFill>
        <a:ln w="3175">
          <a:noFill/>
          <a:prstDash val="solid"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>
                  <a:alpha val="100000"/>
                </a:srgbClr>
              </a:solidFill>
              <a:ln w="3175">
                <a:solidFill>
                  <a:srgbClr val="000000">
                    <a:alpha val="100000"/>
                  </a:srgbClr>
                </a:solidFill>
                <a:prstDash val="solid"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rgbClr val="424242">
                        <a:alpha val="100000"/>
                      </a:srgbClr>
                    </a:solidFill>
                    <a:latin typeface="Calibri" panose="020F0502020204030204" charset="0"/>
                    <a:ea typeface="Calibri" panose="020F0502020204030204" charset="0"/>
                    <a:cs typeface="Calibri" panose="020F050202020403020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'[Matriculados Filosofia 2021-1 y 2021-2.xls]analisis de matriculados'!$B$12:$J$12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'[Matriculados Filosofia 2021-1 y 2021-2.xls]analisis de matriculados'!$B$13:$J$13</c:f>
              <c:numCache>
                <c:formatCode>0%</c:formatCode>
                <c:ptCount val="9"/>
                <c:pt idx="0">
                  <c:v>4.3338683788122001E-2</c:v>
                </c:pt>
                <c:pt idx="1">
                  <c:v>7.2231139646870002E-3</c:v>
                </c:pt>
                <c:pt idx="2">
                  <c:v>0.21187800963081899</c:v>
                </c:pt>
                <c:pt idx="3">
                  <c:v>4.4141252006420502E-2</c:v>
                </c:pt>
                <c:pt idx="4">
                  <c:v>0.19743178170144501</c:v>
                </c:pt>
                <c:pt idx="5">
                  <c:v>7.3033707865168496E-2</c:v>
                </c:pt>
                <c:pt idx="6">
                  <c:v>0.199036918138042</c:v>
                </c:pt>
                <c:pt idx="7">
                  <c:v>7.2231139646870002E-3</c:v>
                </c:pt>
                <c:pt idx="8">
                  <c:v>0.21669341894061001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6-402B-973D-C92EDB90F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3214029"/>
        <c:axId val="961217179"/>
      </c:barChart>
      <c:catAx>
        <c:axId val="85321402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3175" cap="flat" cmpd="sng" algn="ctr">
            <a:solidFill>
              <a:srgbClr val="E3E3E3">
                <a:alpha val="100000"/>
              </a:srgbClr>
            </a:solidFill>
            <a:prstDash val="solid"/>
            <a:round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rgbClr val="424242">
                    <a:alpha val="100000"/>
                  </a:srgb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pPr>
            <a:endParaRPr lang="es-PE"/>
          </a:p>
        </c:txPr>
        <c:crossAx val="961217179"/>
        <c:crosses val="autoZero"/>
        <c:auto val="0"/>
        <c:lblAlgn val="ctr"/>
        <c:lblOffset val="100"/>
        <c:noMultiLvlLbl val="0"/>
      </c:catAx>
      <c:valAx>
        <c:axId val="961217179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3E3E3">
                  <a:alpha val="100000"/>
                </a:srgb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000000">
                <a:alpha val="100000"/>
              </a:srgb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rgbClr val="424242">
                    <a:alpha val="100000"/>
                  </a:srgb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pPr>
            <a:endParaRPr lang="es-PE"/>
          </a:p>
        </c:txPr>
        <c:crossAx val="853214029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>
        <a:alpha val="100000"/>
      </a:srgbClr>
    </a:solidFill>
    <a:ln w="3175" cap="flat" cmpd="sng" algn="ctr">
      <a:noFill/>
      <a:prstDash val="solid"/>
      <a:round/>
    </a:ln>
    <a:effectLst/>
  </c:spPr>
  <c:txPr>
    <a:bodyPr/>
    <a:lstStyle/>
    <a:p>
      <a:pPr>
        <a:defRPr lang="en-US" sz="1200" b="0" i="0" u="none" strike="noStrik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baseline="0">
                <a:solidFill>
                  <a:srgbClr val="424242">
                    <a:alpha val="100000"/>
                  </a:srgb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pPr>
            <a:r>
              <a:rPr lang="es-PE"/>
              <a:t>Porcentaje de Matriculados 2021-2 por sexo</a:t>
            </a:r>
            <a:endParaRPr lang="es-PE" sz="1400" b="0" i="0" u="none" strike="noStrike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c:rich>
      </c:tx>
      <c:layout>
        <c:manualLayout>
          <c:xMode val="edge"/>
          <c:yMode val="edge"/>
          <c:x val="0.12640205979687325"/>
          <c:y val="1.7027777777777781E-2"/>
        </c:manualLayout>
      </c:layout>
      <c:overlay val="0"/>
      <c:spPr>
        <a:solidFill>
          <a:srgbClr val="FFFFFF">
            <a:alpha val="100000"/>
          </a:srgbClr>
        </a:solidFill>
        <a:ln w="3175">
          <a:noFill/>
          <a:prstDash val="solid"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76667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AB-4229-830B-63CDA674C696}"/>
              </c:ext>
            </c:extLst>
          </c:dPt>
          <c:dPt>
            <c:idx val="1"/>
            <c:bubble3D val="0"/>
            <c:spPr>
              <a:solidFill>
                <a:schemeClr val="accent5">
                  <a:tint val="76667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B-4229-830B-63CDA674C696}"/>
              </c:ext>
            </c:extLst>
          </c:dPt>
          <c:dLbls>
            <c:spPr>
              <a:solidFill>
                <a:srgbClr val="FFFFFF">
                  <a:alpha val="100000"/>
                </a:srgbClr>
              </a:solidFill>
              <a:ln w="3175">
                <a:solidFill>
                  <a:srgbClr val="000000">
                    <a:alpha val="100000"/>
                  </a:srgbClr>
                </a:solidFill>
                <a:prstDash val="solid"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rgbClr val="424242">
                        <a:alpha val="100000"/>
                      </a:srgbClr>
                    </a:solidFill>
                    <a:latin typeface="Calibri" panose="020F0502020204030204" charset="0"/>
                    <a:ea typeface="Calibri" panose="020F0502020204030204" charset="0"/>
                    <a:cs typeface="Calibri" panose="020F0502020204030204" charset="0"/>
                  </a:defRPr>
                </a:pPr>
                <a:endParaRPr lang="es-P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'[Matriculados Filosofia 2021-1 y 2021-2.xls]analisis de matriculados'!$A$17:$A$18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'[Matriculados Filosofia 2021-1 y 2021-2.xls]analisis de matriculados'!$B$17:$B$18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AB-4229-830B-63CDA674C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705"/>
          <c:y val="0.90325"/>
          <c:w val="0.248734634851772"/>
          <c:h val="7.3817762399077294E-2"/>
        </c:manualLayout>
      </c:layout>
      <c:overlay val="0"/>
      <c:spPr>
        <a:solidFill>
          <a:srgbClr val="FFFFFF">
            <a:alpha val="100000"/>
          </a:srgbClr>
        </a:solidFill>
        <a:ln w="3175">
          <a:solidFill>
            <a:srgbClr val="000000">
              <a:alpha val="100000"/>
            </a:srgbClr>
          </a:solidFill>
          <a:prstDash val="solid"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defRPr>
          </a:pPr>
          <a:endParaRPr lang="es-PE"/>
        </a:p>
      </c:txPr>
    </c:legend>
    <c:plotVisOnly val="1"/>
    <c:dispBlanksAs val="zero"/>
    <c:showDLblsOverMax val="0"/>
  </c:chart>
  <c:spPr>
    <a:solidFill>
      <a:srgbClr val="FFFFFF">
        <a:alpha val="100000"/>
      </a:srgbClr>
    </a:solidFill>
    <a:ln w="3175" cap="flat" cmpd="sng" algn="ctr">
      <a:noFill/>
      <a:prstDash val="solid"/>
      <a:round/>
    </a:ln>
    <a:effectLst/>
  </c:spPr>
  <c:txPr>
    <a:bodyPr/>
    <a:lstStyle/>
    <a:p>
      <a:pPr>
        <a:defRPr lang="en-US" sz="1200" b="0" i="0" u="none" strike="noStrik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baseline="0">
                <a:solidFill>
                  <a:srgbClr val="424242">
                    <a:alpha val="100000"/>
                  </a:srgb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pPr>
            <a:r>
              <a:rPr lang="es-MX"/>
              <a:t>Porcentaje de Matriculados en 2021-2 según año de ingreso</a:t>
            </a:r>
            <a:endParaRPr lang="es-MX" sz="1400" b="0" i="0" u="none" strike="noStrike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c:rich>
      </c:tx>
      <c:layout>
        <c:manualLayout>
          <c:xMode val="edge"/>
          <c:yMode val="edge"/>
          <c:x val="0.10359011373578303"/>
          <c:y val="1.7027777777777781E-2"/>
        </c:manualLayout>
      </c:layout>
      <c:overlay val="0"/>
      <c:spPr>
        <a:solidFill>
          <a:srgbClr val="FFFFFF">
            <a:alpha val="100000"/>
          </a:srgbClr>
        </a:solidFill>
        <a:ln w="3175">
          <a:noFill/>
          <a:prstDash val="solid"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5F-4C1F-893B-53F37683E99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5F-4C1F-893B-53F37683E992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75F-4C1F-893B-53F37683E992}"/>
              </c:ext>
            </c:extLst>
          </c:dPt>
          <c:dLbls>
            <c:spPr>
              <a:solidFill>
                <a:srgbClr val="FFFFFF">
                  <a:alpha val="100000"/>
                </a:srgbClr>
              </a:solidFill>
              <a:ln w="3175">
                <a:solidFill>
                  <a:srgbClr val="000000">
                    <a:alpha val="100000"/>
                  </a:srgbClr>
                </a:solidFill>
                <a:prstDash val="solid"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rgbClr val="424242">
                        <a:alpha val="100000"/>
                      </a:srgbClr>
                    </a:solidFill>
                    <a:latin typeface="Calibri" panose="020F0502020204030204" charset="0"/>
                    <a:ea typeface="Calibri" panose="020F0502020204030204" charset="0"/>
                    <a:cs typeface="Calibri" panose="020F0502020204030204" charset="0"/>
                  </a:defRPr>
                </a:pPr>
                <a:endParaRPr lang="es-P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'[Matriculados Filosofia 2021-1 y 2021-2.xls]analisis de matriculados'!$C$35:$E$35</c:f>
              <c:strCache>
                <c:ptCount val="3"/>
                <c:pt idx="0">
                  <c:v>2002-2010</c:v>
                </c:pt>
                <c:pt idx="1">
                  <c:v>2011-2017</c:v>
                </c:pt>
                <c:pt idx="2">
                  <c:v>2018-2021</c:v>
                </c:pt>
              </c:strCache>
            </c:strRef>
          </c:cat>
          <c:val>
            <c:numRef>
              <c:f>'[Matriculados Filosofia 2021-1 y 2021-2.xls]analisis de matriculados'!$C$36:$E$36</c:f>
              <c:numCache>
                <c:formatCode>0%</c:formatCode>
                <c:ptCount val="3"/>
                <c:pt idx="0">
                  <c:v>3.1128404669260701E-2</c:v>
                </c:pt>
                <c:pt idx="1">
                  <c:v>0.28793774319066101</c:v>
                </c:pt>
                <c:pt idx="2">
                  <c:v>0.68093385214007796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5F-4C1F-893B-53F37683E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85"/>
          <c:y val="0.90325"/>
          <c:w val="0.48787248787248799"/>
          <c:h val="7.3817762399077294E-2"/>
        </c:manualLayout>
      </c:layout>
      <c:overlay val="0"/>
      <c:spPr>
        <a:solidFill>
          <a:srgbClr val="FFFFFF">
            <a:alpha val="100000"/>
          </a:srgbClr>
        </a:solidFill>
        <a:ln w="3175">
          <a:solidFill>
            <a:srgbClr val="000000">
              <a:alpha val="100000"/>
            </a:srgbClr>
          </a:solidFill>
          <a:prstDash val="solid"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rgbClr val="424242">
                  <a:alpha val="100000"/>
                </a:srgbClr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defRPr>
          </a:pPr>
          <a:endParaRPr lang="es-PE"/>
        </a:p>
      </c:txPr>
    </c:legend>
    <c:plotVisOnly val="1"/>
    <c:dispBlanksAs val="zero"/>
    <c:showDLblsOverMax val="0"/>
  </c:chart>
  <c:spPr>
    <a:solidFill>
      <a:srgbClr val="FFFFFF">
        <a:alpha val="100000"/>
      </a:srgbClr>
    </a:solidFill>
    <a:ln w="3175" cap="flat" cmpd="sng" algn="ctr">
      <a:noFill/>
      <a:prstDash val="solid"/>
      <a:round/>
    </a:ln>
    <a:effectLst/>
  </c:spPr>
  <c:txPr>
    <a:bodyPr/>
    <a:lstStyle/>
    <a:p>
      <a:pPr>
        <a:defRPr lang="en-US" sz="1200" b="0" i="0" u="none" strike="noStrik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r>
              <a:rPr lang="es-PE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Acta 2021-1</a:t>
            </a:r>
          </a:p>
        </c:rich>
      </c:tx>
      <c:layout>
        <c:manualLayout>
          <c:xMode val="edge"/>
          <c:yMode val="edge"/>
          <c:x val="0.38260076542605181"/>
          <c:y val="1.3625380865326026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7666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01-41ED-8BA0-5DE90B49A5EA}"/>
              </c:ext>
            </c:extLst>
          </c:dPt>
          <c:dPt>
            <c:idx val="1"/>
            <c:bubble3D val="0"/>
            <c:spPr>
              <a:solidFill>
                <a:schemeClr val="accent5">
                  <a:tint val="76667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01-41ED-8BA0-5DE90B49A5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'[R acta 2021-1 V2.xls]grafico total aprobados'!$E$148:$E$149</c:f>
              <c:strCache>
                <c:ptCount val="2"/>
                <c:pt idx="0">
                  <c:v>Aprobados 2021-1</c:v>
                </c:pt>
                <c:pt idx="1">
                  <c:v>Desaprobados 2021-1</c:v>
                </c:pt>
              </c:strCache>
            </c:strRef>
          </c:cat>
          <c:val>
            <c:numRef>
              <c:f>'[R acta 2021-1 V2.xls]grafico total aprobados'!$F$148:$F$149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01-41ED-8BA0-5DE90B49A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</c:legendEntry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en-US"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r>
              <a:rPr lang="es-MX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Porcentaje de Aprobados según Plan de Estudios (2021-1)</a:t>
            </a:r>
          </a:p>
        </c:rich>
      </c:tx>
      <c:layout>
        <c:manualLayout>
          <c:xMode val="edge"/>
          <c:yMode val="edge"/>
          <c:x val="0.20934011373578304"/>
          <c:y val="1.3714831804281361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 acta 2021-1 V2.xls]jalados segun plan'!$B$22</c:f>
              <c:strCache>
                <c:ptCount val="1"/>
                <c:pt idx="0">
                  <c:v>Aprobados</c:v>
                </c:pt>
              </c:strCache>
            </c:strRef>
          </c:tx>
          <c:spPr>
            <a:solidFill>
              <a:schemeClr val="accent6">
                <a:shade val="76667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 acta 2021-1 V2.xls]jalados segun plan'!$C$21:$D$21</c:f>
              <c:strCache>
                <c:ptCount val="2"/>
                <c:pt idx="0">
                  <c:v>Plan 2018</c:v>
                </c:pt>
                <c:pt idx="1">
                  <c:v>Plan 2000</c:v>
                </c:pt>
              </c:strCache>
            </c:strRef>
          </c:cat>
          <c:val>
            <c:numRef>
              <c:f>'[R acta 2021-1 V2.xls]jalados segun plan'!$C$22:$D$22</c:f>
              <c:numCache>
                <c:formatCode>0%</c:formatCode>
                <c:ptCount val="2"/>
                <c:pt idx="0">
                  <c:v>0.88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EB-4380-8F3D-DE1091575236}"/>
            </c:ext>
          </c:extLst>
        </c:ser>
        <c:ser>
          <c:idx val="1"/>
          <c:order val="1"/>
          <c:tx>
            <c:strRef>
              <c:f>'[R acta 2021-1 V2.xls]jalados segun plan'!$B$23</c:f>
              <c:strCache>
                <c:ptCount val="1"/>
                <c:pt idx="0">
                  <c:v>Desaprobados</c:v>
                </c:pt>
              </c:strCache>
            </c:strRef>
          </c:tx>
          <c:spPr>
            <a:solidFill>
              <a:schemeClr val="accent6">
                <a:tint val="76667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 acta 2021-1 V2.xls]jalados segun plan'!$C$21:$D$21</c:f>
              <c:strCache>
                <c:ptCount val="2"/>
                <c:pt idx="0">
                  <c:v>Plan 2018</c:v>
                </c:pt>
                <c:pt idx="1">
                  <c:v>Plan 2000</c:v>
                </c:pt>
              </c:strCache>
            </c:strRef>
          </c:cat>
          <c:val>
            <c:numRef>
              <c:f>'[R acta 2021-1 V2.xls]jalados segun plan'!$C$23:$D$23</c:f>
              <c:numCache>
                <c:formatCode>0%</c:formatCode>
                <c:ptCount val="2"/>
                <c:pt idx="0">
                  <c:v>0.12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EB-4380-8F3D-DE1091575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270945"/>
        <c:axId val="500281522"/>
      </c:barChart>
      <c:catAx>
        <c:axId val="37027094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500281522"/>
        <c:crosses val="autoZero"/>
        <c:auto val="0"/>
        <c:lblAlgn val="ctr"/>
        <c:lblOffset val="100"/>
        <c:noMultiLvlLbl val="0"/>
      </c:catAx>
      <c:valAx>
        <c:axId val="50028152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370270945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</c:legendEntry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r>
              <a:rPr lang="es-MX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Evolución de Porcentaje de Aprobados </a:t>
            </a:r>
          </a:p>
          <a:p>
            <a:pPr defTabSz="914400">
              <a:defRPr/>
            </a:pPr>
            <a:r>
              <a:rPr lang="es-MX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2021-1 vs. 2021-2</a:t>
            </a:r>
          </a:p>
        </c:rich>
      </c:tx>
      <c:layout>
        <c:manualLayout>
          <c:xMode val="edge"/>
          <c:yMode val="edge"/>
          <c:x val="0.34412299419383829"/>
          <c:y val="1.4213594757645109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 acta 2021-2.xls]aprobados segun plan de estudio'!$C$44</c:f>
              <c:strCache>
                <c:ptCount val="1"/>
                <c:pt idx="0">
                  <c:v>2021-1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FD8-4533-9875-5F0D79BE62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FD8-4533-9875-5F0D79BE62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FD8-4533-9875-5F0D79BE62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 acta 2021-2.xls]aprobados segun plan de estudio'!$D$43:$G$43</c:f>
              <c:strCache>
                <c:ptCount val="4"/>
                <c:pt idx="0">
                  <c:v>Aprobado (Plan 2018)</c:v>
                </c:pt>
                <c:pt idx="1">
                  <c:v>Aprobado (Plan 2000)</c:v>
                </c:pt>
                <c:pt idx="2">
                  <c:v>Desaprobado (Plan 2018)</c:v>
                </c:pt>
                <c:pt idx="3">
                  <c:v>Desaprobado (Plan 2000)</c:v>
                </c:pt>
              </c:strCache>
            </c:strRef>
          </c:cat>
          <c:val>
            <c:numRef>
              <c:f>'[R acta 2021-2.xls]aprobados segun plan de estudio'!$D$44:$G$44</c:f>
              <c:numCache>
                <c:formatCode>0%</c:formatCode>
                <c:ptCount val="4"/>
                <c:pt idx="0">
                  <c:v>0.88</c:v>
                </c:pt>
                <c:pt idx="1">
                  <c:v>0.83</c:v>
                </c:pt>
                <c:pt idx="2">
                  <c:v>0.12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D8-4533-9875-5F0D79BE624A}"/>
            </c:ext>
          </c:extLst>
        </c:ser>
        <c:ser>
          <c:idx val="1"/>
          <c:order val="1"/>
          <c:tx>
            <c:strRef>
              <c:f>'[R acta 2021-2.xls]aprobados segun plan de estudio'!$C$45</c:f>
              <c:strCache>
                <c:ptCount val="1"/>
                <c:pt idx="0">
                  <c:v>2021-2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FD8-4533-9875-5F0D79BE62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FD8-4533-9875-5F0D79BE62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 acta 2021-2.xls]aprobados segun plan de estudio'!$D$43:$G$43</c:f>
              <c:strCache>
                <c:ptCount val="4"/>
                <c:pt idx="0">
                  <c:v>Aprobado (Plan 2018)</c:v>
                </c:pt>
                <c:pt idx="1">
                  <c:v>Aprobado (Plan 2000)</c:v>
                </c:pt>
                <c:pt idx="2">
                  <c:v>Desaprobado (Plan 2018)</c:v>
                </c:pt>
                <c:pt idx="3">
                  <c:v>Desaprobado (Plan 2000)</c:v>
                </c:pt>
              </c:strCache>
            </c:strRef>
          </c:cat>
          <c:val>
            <c:numRef>
              <c:f>'[R acta 2021-2.xls]aprobados segun plan de estudio'!$D$45:$G$45</c:f>
              <c:numCache>
                <c:formatCode>0%</c:formatCode>
                <c:ptCount val="4"/>
                <c:pt idx="0">
                  <c:v>0.82</c:v>
                </c:pt>
                <c:pt idx="1">
                  <c:v>0.86</c:v>
                </c:pt>
                <c:pt idx="2">
                  <c:v>0.18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D8-4533-9875-5F0D79BE6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351162"/>
        <c:axId val="337850562"/>
      </c:barChart>
      <c:catAx>
        <c:axId val="17235116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337850562"/>
        <c:crosses val="autoZero"/>
        <c:auto val="0"/>
        <c:lblAlgn val="ctr"/>
        <c:lblOffset val="100"/>
        <c:noMultiLvlLbl val="0"/>
      </c:catAx>
      <c:valAx>
        <c:axId val="33785056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17235116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r>
              <a:rPr lang="es-MX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Cantidad de Graduados por Mes 2021</a:t>
            </a:r>
          </a:p>
        </c:rich>
      </c:tx>
      <c:layout>
        <c:manualLayout>
          <c:xMode val="edge"/>
          <c:yMode val="edge"/>
          <c:x val="0.32241737720069225"/>
          <c:y val="1.1260271460014674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'[Graduados 2021(1).xls]cantidad de graduados por mes'!$D$5:$D$15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'[Graduados 2021(1).xls]cantidad de graduados por mes'!$E$5:$E$15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16-424F-8D00-175E1AB87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317854"/>
        <c:axId val="175098579"/>
      </c:barChart>
      <c:catAx>
        <c:axId val="55531785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175098579"/>
        <c:crosses val="autoZero"/>
        <c:auto val="0"/>
        <c:lblAlgn val="ctr"/>
        <c:lblOffset val="100"/>
        <c:noMultiLvlLbl val="0"/>
      </c:catAx>
      <c:valAx>
        <c:axId val="1750985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555317854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r>
              <a:rPr lang="es-MX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Porcentaje de Egresados según año de Ingreso 2021</a:t>
            </a:r>
          </a:p>
        </c:rich>
      </c:tx>
      <c:layout>
        <c:manualLayout>
          <c:xMode val="edge"/>
          <c:yMode val="edge"/>
          <c:x val="0.28352227769088911"/>
          <c:y val="1.8990979663240759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'[Graduados 2021(1).xls]egresados segun año de ingreso'!$E$19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'[Graduados 2021(1).xls]egresados segun año de ingreso'!$D$20:$D$30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2009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'[Graduados 2021(1).xls]egresados segun año de ingreso'!$E$20:$E$30</c:f>
              <c:numCache>
                <c:formatCode>0%</c:formatCode>
                <c:ptCount val="11"/>
                <c:pt idx="0">
                  <c:v>5.8823529411764698E-2</c:v>
                </c:pt>
                <c:pt idx="1">
                  <c:v>2.9411764705882401E-2</c:v>
                </c:pt>
                <c:pt idx="2">
                  <c:v>2.9411764705882401E-2</c:v>
                </c:pt>
                <c:pt idx="3">
                  <c:v>5.8823529411764698E-2</c:v>
                </c:pt>
                <c:pt idx="4">
                  <c:v>8.8235294117647106E-2</c:v>
                </c:pt>
                <c:pt idx="5">
                  <c:v>5.8823529411764698E-2</c:v>
                </c:pt>
                <c:pt idx="6">
                  <c:v>8.8235294117647106E-2</c:v>
                </c:pt>
                <c:pt idx="7">
                  <c:v>8.8235294117647106E-2</c:v>
                </c:pt>
                <c:pt idx="8">
                  <c:v>0.11764705882352899</c:v>
                </c:pt>
                <c:pt idx="9">
                  <c:v>0.11764705882352899</c:v>
                </c:pt>
                <c:pt idx="10">
                  <c:v>0.26470588235294101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E-44D3-ADD9-BE566296D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976602"/>
        <c:axId val="47517030"/>
      </c:barChart>
      <c:catAx>
        <c:axId val="13397660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47517030"/>
        <c:crosses val="autoZero"/>
        <c:auto val="0"/>
        <c:lblAlgn val="ctr"/>
        <c:lblOffset val="100"/>
        <c:noMultiLvlLbl val="0"/>
      </c:catAx>
      <c:valAx>
        <c:axId val="4751703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pPr>
            <a:endParaRPr lang="es-PE"/>
          </a:p>
        </c:txPr>
        <c:crossAx val="13397660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176FD-DA66-4FA5-8CC7-912F94FD6541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3D993-537A-47F6-A2D8-C01019E906F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AA455F-5284-446A-8441-B1D84DBE4CA6}" type="datetimeFigureOut">
              <a:rPr lang="es-PE" smtClean="0"/>
              <a:t>1/04/2022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8B82F8-44BD-4B37-A1F4-7CED51393401}" type="slidenum">
              <a:rPr lang="es-PE" smtClean="0"/>
              <a:t>‹Nº›</a:t>
            </a:fld>
            <a:endParaRPr lang="es-P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537882" y="5025547"/>
            <a:ext cx="7772400" cy="1463040"/>
          </a:xfrm>
        </p:spPr>
        <p:txBody>
          <a:bodyPr>
            <a:noAutofit/>
          </a:bodyPr>
          <a:lstStyle/>
          <a:p>
            <a:r>
              <a:rPr lang="es-PE" sz="25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</a:t>
            </a:r>
            <a:br>
              <a:rPr lang="es-PE" sz="25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E" sz="25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INFORMACIÓN DE ALUMNOS 2021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435787" y="4837288"/>
            <a:ext cx="3200400" cy="1463040"/>
          </a:xfrm>
        </p:spPr>
        <p:txBody>
          <a:bodyPr/>
          <a:lstStyle/>
          <a:p>
            <a:pPr lvl="0">
              <a:buClr>
                <a:srgbClr val="1CADE4"/>
              </a:buClr>
            </a:pPr>
            <a:r>
              <a:rPr lang="es-PE" altLang="en-US" sz="16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Mg. Victor Hugo Martel Paredes</a:t>
            </a:r>
          </a:p>
          <a:p>
            <a:pPr lvl="0">
              <a:buClr>
                <a:srgbClr val="1CADE4"/>
              </a:buClr>
            </a:pPr>
            <a:r>
              <a:rPr lang="es-PE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la Escuela Profesional de Filosofía</a:t>
            </a:r>
          </a:p>
        </p:txBody>
      </p:sp>
      <p:pic>
        <p:nvPicPr>
          <p:cNvPr id="100" name="Picture Placeholder 99"/>
          <p:cNvPicPr>
            <a:picLocks noGrp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0" y="-107576"/>
            <a:ext cx="12188825" cy="457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GRADUADOS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38860" y="2134870"/>
            <a:ext cx="101149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Respecto al año de ingreso de los egresados 2021, se observa que un 26% de alumnos egresó en 5 años de estudios, mientras que un 41% se demoraron entre 6 y 10 años y un 32% se demoraron más de 11 años en concluir sus estudios.</a:t>
            </a:r>
          </a:p>
        </p:txBody>
      </p:sp>
      <p:graphicFrame>
        <p:nvGraphicFramePr>
          <p:cNvPr id="1027" name="Chart 3"/>
          <p:cNvGraphicFramePr/>
          <p:nvPr/>
        </p:nvGraphicFramePr>
        <p:xfrm>
          <a:off x="1160780" y="3159125"/>
          <a:ext cx="9993630" cy="290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74FC2-EECE-4FA4-ADDF-8A3340EBC1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5092F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r"/>
            <a:r>
              <a:rPr lang="es-MX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Tesis sustentadas 2021</a:t>
            </a:r>
            <a:endParaRPr lang="es-PE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DE77D95-E225-44DF-92D4-A369BF7BE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30634"/>
              </p:ext>
            </p:extLst>
          </p:nvPr>
        </p:nvGraphicFramePr>
        <p:xfrm>
          <a:off x="1024128" y="2326341"/>
          <a:ext cx="9720072" cy="3281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815">
                  <a:extLst>
                    <a:ext uri="{9D8B030D-6E8A-4147-A177-3AD203B41FA5}">
                      <a16:colId xmlns:a16="http://schemas.microsoft.com/office/drawing/2014/main" val="1158039544"/>
                    </a:ext>
                  </a:extLst>
                </a:gridCol>
                <a:gridCol w="1552255">
                  <a:extLst>
                    <a:ext uri="{9D8B030D-6E8A-4147-A177-3AD203B41FA5}">
                      <a16:colId xmlns:a16="http://schemas.microsoft.com/office/drawing/2014/main" val="607909617"/>
                    </a:ext>
                  </a:extLst>
                </a:gridCol>
                <a:gridCol w="1230716">
                  <a:extLst>
                    <a:ext uri="{9D8B030D-6E8A-4147-A177-3AD203B41FA5}">
                      <a16:colId xmlns:a16="http://schemas.microsoft.com/office/drawing/2014/main" val="1390452288"/>
                    </a:ext>
                  </a:extLst>
                </a:gridCol>
                <a:gridCol w="3769761">
                  <a:extLst>
                    <a:ext uri="{9D8B030D-6E8A-4147-A177-3AD203B41FA5}">
                      <a16:colId xmlns:a16="http://schemas.microsoft.com/office/drawing/2014/main" val="1004855007"/>
                    </a:ext>
                  </a:extLst>
                </a:gridCol>
                <a:gridCol w="1670522">
                  <a:extLst>
                    <a:ext uri="{9D8B030D-6E8A-4147-A177-3AD203B41FA5}">
                      <a16:colId xmlns:a16="http://schemas.microsoft.com/office/drawing/2014/main" val="2967509433"/>
                    </a:ext>
                  </a:extLst>
                </a:gridCol>
                <a:gridCol w="887003">
                  <a:extLst>
                    <a:ext uri="{9D8B030D-6E8A-4147-A177-3AD203B41FA5}">
                      <a16:colId xmlns:a16="http://schemas.microsoft.com/office/drawing/2014/main" val="2986680809"/>
                    </a:ext>
                  </a:extLst>
                </a:gridCol>
              </a:tblGrid>
              <a:tr h="62027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Año</a:t>
                      </a:r>
                      <a:endParaRPr lang="es-PE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Apellidos</a:t>
                      </a:r>
                      <a:endParaRPr lang="es-PE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Nombres</a:t>
                      </a:r>
                      <a:endParaRPr lang="es-PE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Título </a:t>
                      </a:r>
                      <a:endParaRPr lang="es-PE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Asesor</a:t>
                      </a:r>
                      <a:endParaRPr lang="es-PE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</a:rPr>
                        <a:t>Nota obtenida en la sustentación</a:t>
                      </a:r>
                      <a:endParaRPr lang="es-MX" sz="10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64672"/>
                  </a:ext>
                </a:extLst>
              </a:tr>
              <a:tr h="41773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 err="1">
                          <a:effectLst/>
                        </a:rPr>
                        <a:t>Alarco</a:t>
                      </a:r>
                      <a:r>
                        <a:rPr lang="es-PE" sz="1000" u="none" strike="noStrike" dirty="0">
                          <a:effectLst/>
                        </a:rPr>
                        <a:t> Grijalva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Abel de Dios 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Una propuesta para entender la ética desde sus posibles objetos de estudio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Miguel ángel Polo Santillán</a:t>
                      </a:r>
                      <a:endParaRPr lang="es-PE" sz="10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20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75218"/>
                  </a:ext>
                </a:extLst>
              </a:tr>
              <a:tr h="41773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Almanza Muñoz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Fredy Alberto 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La pregunta por el absoluto: el destino de la filosofía del temprano idealismo alemán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Víctor Hugo Martel Paredes</a:t>
                      </a:r>
                      <a:endParaRPr lang="es-PE" sz="10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20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764486"/>
                  </a:ext>
                </a:extLst>
              </a:tr>
              <a:tr h="41773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Obregón Hilario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Wilber Alejandro 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La relación entre tecnología y cuerpo en la obra de Michel Foucault (1973-1979)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Rubén Alfredo Quiroz Ávila </a:t>
                      </a:r>
                      <a:endParaRPr lang="es-PE" sz="10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19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8640"/>
                  </a:ext>
                </a:extLst>
              </a:tr>
              <a:tr h="370479"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Chavez Zuñiga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Christian Euler 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El concepto de constitución en Ideas ll de Edmund Husserl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Jaime Villanueva Barreto</a:t>
                      </a:r>
                      <a:endParaRPr lang="es-PE" sz="10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18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74553"/>
                  </a:ext>
                </a:extLst>
              </a:tr>
              <a:tr h="41773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Contreras Quiliche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Ever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LÍMITES EN LA POLÍTICA ECOLÓGICA DE LA DEMOCRACIA LIBERAL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Octavio </a:t>
                      </a:r>
                      <a:r>
                        <a:rPr lang="es-PE" sz="1000" u="none" strike="noStrike" dirty="0" err="1">
                          <a:effectLst/>
                        </a:rPr>
                        <a:t>Chon</a:t>
                      </a:r>
                      <a:r>
                        <a:rPr lang="es-PE" sz="1000" u="none" strike="noStrike" dirty="0">
                          <a:effectLst/>
                        </a:rPr>
                        <a:t> Torres</a:t>
                      </a:r>
                      <a:endParaRPr lang="es-PE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19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38630"/>
                  </a:ext>
                </a:extLst>
              </a:tr>
              <a:tr h="62027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2021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Exebio Muñoz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Patricio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El naturalismo en Hipólito Unanue: Reinterpretación de la ‘americanidad’ de las Observaciones sobre el clima de Lima (1805)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Rubén Alfredo Quiroz Ávila </a:t>
                      </a:r>
                      <a:endParaRPr lang="es-PE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19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83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932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SESIONES DEL COMITÉ DE GESTIÓN ADMINISTRATIVA</a:t>
            </a:r>
          </a:p>
        </p:txBody>
      </p:sp>
      <p:graphicFrame>
        <p:nvGraphicFramePr>
          <p:cNvPr id="6" name="Table 5"/>
          <p:cNvGraphicFramePr/>
          <p:nvPr/>
        </p:nvGraphicFramePr>
        <p:xfrm>
          <a:off x="3129915" y="3060700"/>
          <a:ext cx="6663690" cy="16459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1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s-PE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(Enero a Marzo)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PE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SOBRE ALUMNOS MATRICULADOS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038860" y="2134870"/>
            <a:ext cx="10114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Hubo 211 estudiantes matriculados en el semestre 2021-1 y 257 en el semestre 2021-2. </a:t>
            </a:r>
          </a:p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En el segundo semestre, las matrículas se distribuyeron de la siguiente manera:</a:t>
            </a:r>
          </a:p>
        </p:txBody>
      </p:sp>
      <p:graphicFrame>
        <p:nvGraphicFramePr>
          <p:cNvPr id="1025" name="Chart 1"/>
          <p:cNvGraphicFramePr/>
          <p:nvPr/>
        </p:nvGraphicFramePr>
        <p:xfrm>
          <a:off x="1038543" y="3270885"/>
          <a:ext cx="4562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7" name="Chart 3"/>
          <p:cNvGraphicFramePr/>
          <p:nvPr/>
        </p:nvGraphicFramePr>
        <p:xfrm>
          <a:off x="6851650" y="3270885"/>
          <a:ext cx="4381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SOBRE ALUMNOS MATRICULADOS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038225" y="5655310"/>
            <a:ext cx="10114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Se observa que la proporción de alumnos en Plan 2018 crece más rápido (+23% del total). Sin embargo, todavía un tercio de estudiantes corresponden a códigos de entre 10 y 20 años atrás.</a:t>
            </a:r>
          </a:p>
        </p:txBody>
      </p:sp>
      <p:graphicFrame>
        <p:nvGraphicFramePr>
          <p:cNvPr id="1029" name="Chart 5"/>
          <p:cNvGraphicFramePr/>
          <p:nvPr/>
        </p:nvGraphicFramePr>
        <p:xfrm>
          <a:off x="6581775" y="2438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/>
          <p:nvPr/>
        </p:nvGraphicFramePr>
        <p:xfrm>
          <a:off x="1038860" y="2435860"/>
          <a:ext cx="4838700" cy="274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275">
                <a:tc grid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Distribución de Alumnos Según Plan de Estudios</a:t>
                      </a:r>
                    </a:p>
                    <a:p>
                      <a:pPr indent="0" algn="ctr"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Plan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2021-1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2021-1 %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2021-</a:t>
                      </a:r>
                      <a:r>
                        <a:rPr lang="es-PE" alt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202</a:t>
                      </a:r>
                      <a:r>
                        <a:rPr lang="es-PE" alt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s-PE" alt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Var.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Var 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-2%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PROMEDIO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038860" y="2134870"/>
            <a:ext cx="1011491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P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Se examinaron 1919 calificaciones para obtener el promedio de notas. 13.63 fue el promedio general de los estudiantes.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P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P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No se observó diferencias entre el promedio de los alumnos de Plan 2018 (13.63) y el promedio de Plan 2000 (13.62), pese a que el primero tiene 3 veces más estudiantes.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P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P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La nota desaprobatoria más recurrente fue 0 (cero), con 134 casos. La nota aprobatoria más recurrente fue 16 (dieciséis), con 290 casos. La nota máxima (20, veinte), solo se presentó en 37 casos.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P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P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En el plan 2018, los alumnos de cuarto ciclo tuvieron el promedio más bajo (11.75) y los alumnos de séptimo ciclo tuvieron la nota promedio más alta (16.31).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P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P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En el plan 2000, los alumnos de segundo ciclo tuvieron el promedio más bajo (9.89) y los alumnos de noveno ciclo tuvieron el promedio más alto (15.89).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APROBADOS Y DESAPROBADOS 2021-1</a:t>
            </a:r>
          </a:p>
        </p:txBody>
      </p:sp>
      <p:graphicFrame>
        <p:nvGraphicFramePr>
          <p:cNvPr id="1025" name="Chart 1"/>
          <p:cNvGraphicFramePr/>
          <p:nvPr/>
        </p:nvGraphicFramePr>
        <p:xfrm>
          <a:off x="732790" y="3132455"/>
          <a:ext cx="4573270" cy="312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/>
          <p:cNvGraphicFramePr/>
          <p:nvPr/>
        </p:nvGraphicFramePr>
        <p:xfrm>
          <a:off x="6581775" y="3132455"/>
          <a:ext cx="4572000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1038860" y="2134870"/>
            <a:ext cx="10114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El porcentaje de aprobados total (86%) es ligeramente mayor entre los estudiantes del plan 2018 (88%) y ligeramente menor entre estudiantes del plan 2000 (83%):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1580515" y="2110105"/>
            <a:ext cx="41370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PE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Entre los cursos regulares, los cursos que tuvieron mayor número de alumnos desaprobados fueron los siguientes:</a:t>
            </a:r>
          </a:p>
        </p:txBody>
      </p:sp>
      <p:graphicFrame>
        <p:nvGraphicFramePr>
          <p:cNvPr id="4" name="Table 3"/>
          <p:cNvGraphicFramePr/>
          <p:nvPr/>
        </p:nvGraphicFramePr>
        <p:xfrm>
          <a:off x="6537960" y="816483"/>
          <a:ext cx="4686300" cy="522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NOMBRE DE ASIGNATURA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APROBADOS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DESAPROBADOS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LATINOAMERICANA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LATIN III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LATIN 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POLITICA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EN EL PERU 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LATINOAMERICANA SIGLOS XVI-XVIII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MODERNA I (DESCARTES)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BIOÉTICA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GRIEGO 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LA FILOSOFIA ANTIGUA II (ARISTOTELES)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ANTROPOLOGIA FILOSOFICA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EN EL SIGLO XIX-II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ARISTÓTELES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REALISMO-NOMINALISMO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MODERNA 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LATINOAMERICANA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MODERNA II (KANT)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IDEOLOGÍAS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LÓGICA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DESCARTES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PLATÓN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TESIS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EPISTEMOLOGIA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GRIEGO III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DEL SIGLO XX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DEL SIGLO XX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MODERNA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EN EL SIGLO XX-I (FENOMENOLOGIA Y EXISTENCIALISMO)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KANT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818515" y="816610"/>
            <a:ext cx="31165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PE" altLang="en-US" sz="2400" cap="all" spc="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APROBADOS Y DESAPROBADOS 2021-1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APROBADOS Y DESAPROBADOS 2021-2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38860" y="2134870"/>
            <a:ext cx="10114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Entre el primer y segundo semestre, aumentó el porcentaje de alumnos de Plan 2000 que aprobaban, pero disminuyó el porcentaje de alumnos del Plan 2018 que aprobaban: </a:t>
            </a:r>
          </a:p>
        </p:txBody>
      </p:sp>
      <p:graphicFrame>
        <p:nvGraphicFramePr>
          <p:cNvPr id="1029" name="Chart 5"/>
          <p:cNvGraphicFramePr/>
          <p:nvPr/>
        </p:nvGraphicFramePr>
        <p:xfrm>
          <a:off x="1038860" y="3008630"/>
          <a:ext cx="10203815" cy="3052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1580515" y="2110105"/>
            <a:ext cx="41370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Entre los cursos regulares, los cursos que tuvieron mayor número de alumnos desaprobados fueron los siguientes: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818515" y="816610"/>
            <a:ext cx="31165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PE" altLang="en-US" sz="2400" cap="all" spc="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APROBADOS Y DESAPROBADOS 2021-2</a:t>
            </a:r>
          </a:p>
        </p:txBody>
      </p:sp>
      <p:graphicFrame>
        <p:nvGraphicFramePr>
          <p:cNvPr id="2" name="Table 1"/>
          <p:cNvGraphicFramePr/>
          <p:nvPr/>
        </p:nvGraphicFramePr>
        <p:xfrm>
          <a:off x="6878002" y="816483"/>
          <a:ext cx="437705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ASIGNATURAS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APROBADOS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DESAPROBADOS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MEDIEVAL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CIENCIA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WITTGENSTEIN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EN EL SIGLO XX-III (WITTGENSTEIN O FILOSOFIA ANALITICA)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FILOSOFIA DE LA PSICOLOGIA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LATIN IV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LATINOAMERICANA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EN EL SIGLO XX-II (ESTRUCTURALISMO O HERMENEUTICA)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FILOSOFÍA ANALÍTICA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JOSÉ CARLOS MARIÁTEGUI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LENGUAJE Y COMUNICACIÓN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TEORIA DEL CONOCIMIENTO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EPISTEMOLOGIA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INTRODUCCIÓN A LA CIENCIA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MODERNA II (KANT)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MODERNA 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LATIN 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GRIEGO 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ESTETICA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GEOGRAFÍA Y MEDIO AMBIENTE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EN EL SIGLO XIX-I (HEGEL)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PERUANA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FILOSOFÍA PRESOCRÁTICA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POLÍTICA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EN EL PERU II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FILOSOFIA MEDIEVAL I (TOMAS DE AQUINO)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FILOSOFIA DE LA EDUCACION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MARX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PROCESO HISTÓRICO CULTURAL DEL PERÚ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MATEMÁTICA APLICADA A LAS CIENCIAS SOCIALES Y HUMANAS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SEMINARIO DE TOMÁS DE AQUINO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 FILOSOFIA MEDIEVAL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FILOSOFÍA DE LA INDIA Y CHINA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ÉTICA, CIUDADANÍA Y DIVERSIDAD CULTURAL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8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HISTORIA DE LAS IDEAS POLITICAS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ítulo 1"/>
          <p:cNvSpPr>
            <a:spLocks noGrp="1"/>
          </p:cNvSpPr>
          <p:nvPr>
            <p:ph type="title"/>
          </p:nvPr>
        </p:nvSpPr>
        <p:spPr>
          <a:xfrm>
            <a:off x="732790" y="585470"/>
            <a:ext cx="11458575" cy="1196975"/>
          </a:xfrm>
          <a:solidFill>
            <a:srgbClr val="CF3A34"/>
          </a:solidFill>
        </p:spPr>
        <p:txBody>
          <a:bodyPr>
            <a:normAutofit/>
          </a:bodyPr>
          <a:lstStyle/>
          <a:p>
            <a:pPr algn="r"/>
            <a:r>
              <a:rPr lang="es-PE" altLang="en-US" sz="2200" cap="all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GRADUADOS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38860" y="2134870"/>
            <a:ext cx="10114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n-US" i="1">
                <a:latin typeface="Arial" panose="020B0604020202020204" pitchFamily="34" charset="0"/>
                <a:cs typeface="Arial" panose="020B0604020202020204" pitchFamily="34" charset="0"/>
              </a:rPr>
              <a:t>Hubo un total de 33 graduados durante el año 2021, además de 4 egresados que no cumplen los requisitos para ser considerados graduados. Las graduaciones se efectuaron así:</a:t>
            </a:r>
          </a:p>
        </p:txBody>
      </p:sp>
      <p:graphicFrame>
        <p:nvGraphicFramePr>
          <p:cNvPr id="1025" name="Chart 1"/>
          <p:cNvGraphicFramePr/>
          <p:nvPr/>
        </p:nvGraphicFramePr>
        <p:xfrm>
          <a:off x="1680845" y="2935605"/>
          <a:ext cx="8829040" cy="346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1370</Words>
  <Application>Microsoft Office PowerPoint</Application>
  <PresentationFormat>Panorámica</PresentationFormat>
  <Paragraphs>391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Tw Cen MT</vt:lpstr>
      <vt:lpstr>Tw Cen MT Condensed</vt:lpstr>
      <vt:lpstr>Wingdings 3</vt:lpstr>
      <vt:lpstr>Integral</vt:lpstr>
      <vt:lpstr>REPORTE DE  INFORMACIÓN DE ALUMNOS 2021</vt:lpstr>
      <vt:lpstr>ESTADÍSTICAS SOBRE ALUMNOS MATRICULADOS</vt:lpstr>
      <vt:lpstr>ESTADÍSTICAS SOBRE ALUMNOS MATRICULADOS</vt:lpstr>
      <vt:lpstr>NOTAS PROMEDIO</vt:lpstr>
      <vt:lpstr>APROBADOS Y DESAPROBADOS 2021-1</vt:lpstr>
      <vt:lpstr>Presentación de PowerPoint</vt:lpstr>
      <vt:lpstr>APROBADOS Y DESAPROBADOS 2021-2</vt:lpstr>
      <vt:lpstr>Presentación de PowerPoint</vt:lpstr>
      <vt:lpstr>GRADUADOS</vt:lpstr>
      <vt:lpstr>GRADUADOS</vt:lpstr>
      <vt:lpstr>Tesis sustentadas 2021</vt:lpstr>
      <vt:lpstr>NÚMERO DE SESIONES DEL COMITÉ DE GESTIÓN ADMINISTRATIVA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florencia</dc:creator>
  <cp:lastModifiedBy>Victor Hugo Martel Paredes</cp:lastModifiedBy>
  <cp:revision>1376</cp:revision>
  <dcterms:created xsi:type="dcterms:W3CDTF">2021-01-20T16:14:00Z</dcterms:created>
  <dcterms:modified xsi:type="dcterms:W3CDTF">2022-04-01T20:38:54Z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1033-11.2.0.11042</vt:lpwstr>
  </property>
  <property fmtid="{D5CDD505-2E9C-101B-9397-08002B2CF9AE}" pid="3" name="ICV">
    <vt:lpwstr>F2304E45ED83420492196E147DEC6344</vt:lpwstr>
  </property>
</Properties>
</file>