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76" r:id="rId6"/>
    <p:sldId id="259" r:id="rId7"/>
    <p:sldId id="274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67" r:id="rId21"/>
    <p:sldId id="275" r:id="rId22"/>
    <p:sldId id="277" r:id="rId2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88" d="100"/>
          <a:sy n="88" d="100"/>
        </p:scale>
        <p:origin x="-12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/>
              <a:t>Oficina Central de Calidad Académica y Acreditación - UNMSM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7469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658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935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8987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698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51074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38381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55641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5577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1148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5985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179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7915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381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146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2886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FC3B-FE5E-412A-B4EE-E53B67D0B376}" type="datetimeFigureOut">
              <a:rPr lang="es-PE" smtClean="0"/>
              <a:t>30/05/2017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5E8245C-CBED-404E-A9D3-B056B6AEB44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3582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occaa.unmsm.edu.pe/occaa/storage/uploads/files/Directiva-para-la-acreditacion-nacional-UNMSM-2016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sineace.gob.pe/nuevo-model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ccaa.unmsm.edu.pe/occaa/storage/uploads/files/IrPYIIooNZ-escala%20de%20avance%20autoevaluacion%20para%20nuevo%20modelo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occaa.unmsm.edu.pe/occaa/storage/uploads/files/Formulario-del-Proceso-de-Autoevaluaci%C3%B3n-con-el-nuevo-Modelo-de-Acreditaci%C3%B3n-DEA-ESU.xls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7726" y="1153534"/>
            <a:ext cx="8070273" cy="2387600"/>
          </a:xfrm>
        </p:spPr>
        <p:txBody>
          <a:bodyPr>
            <a:noAutofit/>
          </a:bodyPr>
          <a:lstStyle/>
          <a:p>
            <a:pPr algn="ctr"/>
            <a:r>
              <a:rPr lang="es-PE" sz="6600" b="1" dirty="0">
                <a:solidFill>
                  <a:srgbClr val="006600"/>
                </a:solidFill>
                <a:latin typeface="Agency FB" panose="020B0503020202020204" pitchFamily="34" charset="0"/>
              </a:rPr>
              <a:t>Proceso de Autoevaluación para la Acreditación Nacional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7726" y="4104409"/>
            <a:ext cx="7810500" cy="1049482"/>
          </a:xfrm>
        </p:spPr>
        <p:txBody>
          <a:bodyPr>
            <a:normAutofit/>
          </a:bodyPr>
          <a:lstStyle/>
          <a:p>
            <a:pPr algn="ctr"/>
            <a:r>
              <a:rPr lang="es-PE" sz="2400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Oficina Central de Calidad Académica y Acreditación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244" y="4771593"/>
            <a:ext cx="3343997" cy="94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53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1. Inicio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sz="2400" dirty="0">
                <a:solidFill>
                  <a:schemeClr val="tx1"/>
                </a:solidFill>
              </a:rPr>
              <a:t>El programa se encuentra revisando el estándar del modelo de acreditación (</a:t>
            </a:r>
            <a:r>
              <a:rPr lang="es-PE" sz="2400" b="1" dirty="0">
                <a:solidFill>
                  <a:schemeClr val="tx1"/>
                </a:solidFill>
              </a:rPr>
              <a:t>lectura y análisis</a:t>
            </a:r>
            <a:r>
              <a:rPr lang="es-PE" sz="2400" dirty="0">
                <a:solidFill>
                  <a:schemeClr val="tx1"/>
                </a:solidFill>
              </a:rPr>
              <a:t>). </a:t>
            </a:r>
          </a:p>
          <a:p>
            <a:endParaRPr lang="es-PE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/>
            <a:r>
              <a:rPr lang="es-PE" sz="2200" dirty="0">
                <a:solidFill>
                  <a:schemeClr val="tx1"/>
                </a:solidFill>
              </a:rPr>
              <a:t>El comité ha ingresado al aplicativo, ha actualizado su información y se encuentra analizando el estándar.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353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09798" y="551374"/>
            <a:ext cx="8911687" cy="1280890"/>
          </a:xfrm>
        </p:spPr>
        <p:txBody>
          <a:bodyPr>
            <a:normAutofit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2. Criterios definidos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r>
              <a:rPr lang="es-PE" sz="2400" dirty="0">
                <a:solidFill>
                  <a:schemeClr val="tx1"/>
                </a:solidFill>
              </a:rPr>
              <a:t>El programa ha </a:t>
            </a:r>
            <a:r>
              <a:rPr lang="es-PE" sz="2400" b="1" dirty="0">
                <a:solidFill>
                  <a:schemeClr val="tx1"/>
                </a:solidFill>
              </a:rPr>
              <a:t>revisado el estándar </a:t>
            </a:r>
            <a:r>
              <a:rPr lang="es-PE" sz="2400" dirty="0">
                <a:solidFill>
                  <a:schemeClr val="tx1"/>
                </a:solidFill>
              </a:rPr>
              <a:t>y sus </a:t>
            </a:r>
            <a:r>
              <a:rPr lang="es-PE" sz="2400" b="1" dirty="0">
                <a:solidFill>
                  <a:schemeClr val="tx1"/>
                </a:solidFill>
              </a:rPr>
              <a:t>criterios asociados</a:t>
            </a:r>
            <a:r>
              <a:rPr lang="es-PE" sz="2400" dirty="0">
                <a:solidFill>
                  <a:schemeClr val="tx1"/>
                </a:solidFill>
              </a:rPr>
              <a:t>, ha entendido cómo esta información se traduce a las características y formas de trabajo de la institución / programa, y -de ser el caso- </a:t>
            </a:r>
            <a:r>
              <a:rPr lang="es-PE" sz="2400" b="1" dirty="0">
                <a:solidFill>
                  <a:schemeClr val="tx1"/>
                </a:solidFill>
              </a:rPr>
              <a:t>ha adicionado sus propios criterios a evaluar</a:t>
            </a:r>
            <a:r>
              <a:rPr lang="es-PE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/>
            <a:r>
              <a:rPr lang="es-PE" sz="2400" dirty="0">
                <a:solidFill>
                  <a:schemeClr val="tx1"/>
                </a:solidFill>
              </a:rPr>
              <a:t>El comité ha redactado la manera en que los criterios se aplican a la forma de trabajo de su institución.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852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09798" y="551374"/>
            <a:ext cx="8911687" cy="1280890"/>
          </a:xfrm>
        </p:spPr>
        <p:txBody>
          <a:bodyPr>
            <a:normAutofit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3. Lista de acciones establecida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</a:t>
            </a:r>
            <a:r>
              <a:rPr lang="es-PE" sz="2400" b="1" dirty="0">
                <a:solidFill>
                  <a:schemeClr val="tx1"/>
                </a:solidFill>
              </a:rPr>
              <a:t>establecido las acciones </a:t>
            </a:r>
            <a:r>
              <a:rPr lang="es-PE" sz="2400" dirty="0">
                <a:solidFill>
                  <a:schemeClr val="tx1"/>
                </a:solidFill>
              </a:rPr>
              <a:t>que evidencien su situación respecto al logro del estándar y los criterios asociados.</a:t>
            </a:r>
          </a:p>
          <a:p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/>
            <a:r>
              <a:rPr lang="es-PE" sz="2400" dirty="0">
                <a:solidFill>
                  <a:schemeClr val="tx1"/>
                </a:solidFill>
              </a:rPr>
              <a:t>El comité ha redactado las acciones / actividades / procesos a desarrollar.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02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09798" y="551374"/>
            <a:ext cx="8911687" cy="1280890"/>
          </a:xfrm>
        </p:spPr>
        <p:txBody>
          <a:bodyPr>
            <a:normAutofit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4. Integración de acciones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Cada estándar cuenta con una justificación de cómo las acciones establecidas están orientada al logro del estándar.</a:t>
            </a:r>
          </a:p>
          <a:p>
            <a:pPr marL="0" indent="0" algn="just">
              <a:buNone/>
            </a:pPr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/>
            <a:r>
              <a:rPr lang="es-PE" sz="2400" dirty="0">
                <a:solidFill>
                  <a:schemeClr val="tx1"/>
                </a:solidFill>
              </a:rPr>
              <a:t>El comité ha redactado la justificación de cómo las acciones establecidas están orientada al logro del estándar.</a:t>
            </a:r>
          </a:p>
          <a:p>
            <a:pPr lvl="1"/>
            <a:endParaRPr lang="es-P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12941"/>
              </p:ext>
            </p:extLst>
          </p:nvPr>
        </p:nvGraphicFramePr>
        <p:xfrm>
          <a:off x="3143828" y="5540382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Estándar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Acciones definidas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Justificación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677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09798" y="55137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5. Avances de acciones al 25% por estándar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ejecutado entre el 1% y 25% de sus acciones.</a:t>
            </a:r>
          </a:p>
          <a:p>
            <a:pPr algn="just"/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 algn="just"/>
            <a:r>
              <a:rPr lang="es-PE" sz="2400" dirty="0">
                <a:solidFill>
                  <a:schemeClr val="tx1"/>
                </a:solidFill>
              </a:rPr>
              <a:t>Hasta el 25% de las acciones figuran como “implementadas”.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86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09798" y="55137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6. Avances de acciones al 50% por estándar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ejecutado entre el 26% y 50% de sus acciones.</a:t>
            </a:r>
          </a:p>
          <a:p>
            <a:pPr algn="just"/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 algn="just"/>
            <a:r>
              <a:rPr lang="es-PE" sz="2400" dirty="0">
                <a:solidFill>
                  <a:schemeClr val="tx1"/>
                </a:solidFill>
              </a:rPr>
              <a:t>Hasta el 50% de las acciones figuran como “implementadas”.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710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09798" y="55137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7. Avances de acciones al 75% por estándar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ejecutado entre el 50% y 75% de sus acciones.</a:t>
            </a:r>
          </a:p>
          <a:p>
            <a:pPr algn="just"/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 algn="just"/>
            <a:r>
              <a:rPr lang="es-PE" sz="2400" dirty="0">
                <a:solidFill>
                  <a:schemeClr val="tx1"/>
                </a:solidFill>
              </a:rPr>
              <a:t>Hasta el 75% de las acciones figuran como “implementadas”.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912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0" y="551374"/>
            <a:ext cx="9135485" cy="1280890"/>
          </a:xfrm>
        </p:spPr>
        <p:txBody>
          <a:bodyPr>
            <a:normAutofit fontScale="90000"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8. Avances de acciones al 100% por estándar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ejecutado entre el 76% y 100% de sus acciones.</a:t>
            </a:r>
          </a:p>
          <a:p>
            <a:pPr algn="just"/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 algn="just"/>
            <a:r>
              <a:rPr lang="es-PE" sz="2400" dirty="0">
                <a:solidFill>
                  <a:schemeClr val="tx1"/>
                </a:solidFill>
              </a:rPr>
              <a:t>Hasta el 100% de las acciones figuran como “implementadas”.</a:t>
            </a:r>
            <a:endParaRPr lang="es-P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279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0" y="551374"/>
            <a:ext cx="9135485" cy="1280890"/>
          </a:xfrm>
        </p:spPr>
        <p:txBody>
          <a:bodyPr>
            <a:normAutofit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9. Medición de impacto (Control)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medido el impacto de la ejecución de las acciones implementadas por cada estándar</a:t>
            </a:r>
            <a:r>
              <a:rPr lang="es-PE" sz="2400" dirty="0"/>
              <a:t>.</a:t>
            </a:r>
          </a:p>
          <a:p>
            <a:pPr algn="just"/>
            <a:endParaRPr lang="es-PE" sz="2200" dirty="0"/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 algn="just"/>
            <a:r>
              <a:rPr lang="es-PE" sz="2400" dirty="0">
                <a:solidFill>
                  <a:schemeClr val="tx1"/>
                </a:solidFill>
              </a:rPr>
              <a:t>El comité ha ingresado las evidencias de la implementación de las acciones.</a:t>
            </a:r>
            <a:endParaRPr lang="es-P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921392"/>
              </p:ext>
            </p:extLst>
          </p:nvPr>
        </p:nvGraphicFramePr>
        <p:xfrm>
          <a:off x="2713904" y="5169542"/>
          <a:ext cx="8127999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Estándar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Acciones implementadas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Evidencias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17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0" y="551374"/>
            <a:ext cx="9135485" cy="1280890"/>
          </a:xfrm>
        </p:spPr>
        <p:txBody>
          <a:bodyPr>
            <a:normAutofit/>
          </a:bodyPr>
          <a:lstStyle/>
          <a:p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Nivel 10. Justificación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756064"/>
            <a:ext cx="8915400" cy="4155158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El programa ha argumentado los logros de la implementación de acciones y ha evidenciado su situación (logro, logro pleno) respecto al estándar del modelo de acreditación.</a:t>
            </a:r>
          </a:p>
          <a:p>
            <a:pPr algn="just"/>
            <a:endParaRPr lang="es-PE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EVIDENCIA</a:t>
            </a:r>
          </a:p>
          <a:p>
            <a:pPr lvl="1" algn="just"/>
            <a:r>
              <a:rPr lang="es-PE" sz="2400" dirty="0">
                <a:solidFill>
                  <a:schemeClr val="tx1"/>
                </a:solidFill>
              </a:rPr>
              <a:t>El comité ha redactado la justificación final para el estándar, la que se incorporará directamente en el informe final de autoevaluación.</a:t>
            </a:r>
            <a:endParaRPr lang="es-P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870400"/>
              </p:ext>
            </p:extLst>
          </p:nvPr>
        </p:nvGraphicFramePr>
        <p:xfrm>
          <a:off x="3087976" y="5585178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Estándar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Justificación final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Evidencias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77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9080" y="218865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Conformación de los Comités de Calidad de los Programas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41764" y="1780308"/>
            <a:ext cx="10141527" cy="46932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Emisión la Resolución Decanal y Resolución Rectoral de designación del Comité de Calidad integrado por docentes, estudiantes, graduados, administrativos y grupos de interés.</a:t>
            </a:r>
          </a:p>
          <a:p>
            <a:pPr marL="0" indent="0" algn="just">
              <a:buNone/>
            </a:pPr>
            <a:endParaRPr lang="es-PE" sz="24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s-PE" sz="2400" b="1" dirty="0">
                <a:solidFill>
                  <a:schemeClr val="tx1"/>
                </a:solidFill>
              </a:rPr>
              <a:t>Directiva N° 001-OCCAA-2016</a:t>
            </a:r>
            <a:r>
              <a:rPr lang="es-PE" sz="2400" b="1" dirty="0"/>
              <a:t/>
            </a:r>
            <a:br>
              <a:rPr lang="es-PE" sz="2400" b="1" dirty="0"/>
            </a:br>
            <a:r>
              <a:rPr lang="es-PE" dirty="0">
                <a:hlinkClick r:id="rId2"/>
              </a:rPr>
              <a:t>http://occaa.unmsm.edu.pe/occaa/storage/uploads/files/Directiva-para-la-acreditacion-nacional-UNMSM-2016.pdf</a:t>
            </a:r>
            <a:r>
              <a:rPr lang="es-PE" dirty="0"/>
              <a:t> </a:t>
            </a:r>
            <a:endParaRPr lang="es-PE" sz="2400" dirty="0"/>
          </a:p>
          <a:p>
            <a:pPr marL="0" indent="0" algn="just">
              <a:buNone/>
            </a:pPr>
            <a:endParaRPr lang="es-PE" sz="24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PE" sz="2400" b="1" dirty="0">
                <a:solidFill>
                  <a:srgbClr val="002060"/>
                </a:solidFill>
              </a:rPr>
              <a:t>RESPONSABLES </a:t>
            </a:r>
          </a:p>
          <a:p>
            <a:pPr lvl="1" algn="just"/>
            <a:r>
              <a:rPr lang="es-PE" sz="2200" dirty="0">
                <a:solidFill>
                  <a:schemeClr val="tx1"/>
                </a:solidFill>
              </a:rPr>
              <a:t>Oficina de Calidad Académica y Acreditación de Facultad </a:t>
            </a:r>
          </a:p>
          <a:p>
            <a:pPr lvl="1" algn="just"/>
            <a:r>
              <a:rPr lang="es-PE" sz="2200" dirty="0">
                <a:solidFill>
                  <a:schemeClr val="tx1"/>
                </a:solidFill>
              </a:rPr>
              <a:t>Escuelas Profesionales y Unidades de Posgrado</a:t>
            </a:r>
          </a:p>
          <a:p>
            <a:pPr lvl="1" algn="just"/>
            <a:r>
              <a:rPr lang="es-PE" sz="2200" dirty="0">
                <a:solidFill>
                  <a:schemeClr val="tx1"/>
                </a:solidFill>
              </a:rPr>
              <a:t>Decanato</a:t>
            </a:r>
          </a:p>
        </p:txBody>
      </p:sp>
    </p:spTree>
    <p:extLst>
      <p:ext uri="{BB962C8B-B14F-4D97-AF65-F5344CB8AC3E}">
        <p14:creationId xmlns:p14="http://schemas.microsoft.com/office/powerpoint/2010/main" val="1910576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62723" y="2503170"/>
            <a:ext cx="4949507" cy="1070610"/>
          </a:xfrm>
        </p:spPr>
        <p:txBody>
          <a:bodyPr>
            <a:normAutofit fontScale="90000"/>
          </a:bodyPr>
          <a:lstStyle/>
          <a:p>
            <a:pPr algn="ctr"/>
            <a:r>
              <a:rPr lang="es-PE" sz="4400" b="1" dirty="0">
                <a:solidFill>
                  <a:srgbClr val="006600"/>
                </a:solidFill>
                <a:latin typeface="Agency FB" panose="020B0503020202020204" pitchFamily="34" charset="0"/>
              </a:rPr>
              <a:t>Formato de Informe Final de Autoevaluación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5762" t="14040" r="36930" b="9748"/>
          <a:stretch/>
        </p:blipFill>
        <p:spPr>
          <a:xfrm>
            <a:off x="6960870" y="158115"/>
            <a:ext cx="4663440" cy="659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700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3" y="353946"/>
            <a:ext cx="8911687" cy="1280890"/>
          </a:xfrm>
        </p:spPr>
        <p:txBody>
          <a:bodyPr/>
          <a:lstStyle/>
          <a:p>
            <a:pPr algn="ctr"/>
            <a:r>
              <a:rPr lang="es-PE" b="1" dirty="0">
                <a:solidFill>
                  <a:srgbClr val="006600"/>
                </a:solidFill>
                <a:latin typeface="Agency FB" panose="020B0503020202020204" pitchFamily="34" charset="0"/>
              </a:rPr>
              <a:t>Programación General de la Autoevaluación de los Programas de la UNMSM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319350"/>
              </p:ext>
            </p:extLst>
          </p:nvPr>
        </p:nvGraphicFramePr>
        <p:xfrm>
          <a:off x="2495695" y="1562100"/>
          <a:ext cx="8915400" cy="5044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2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504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95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8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2254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Actividad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Responsables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Fecha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6098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latin typeface="Agency FB" panose="020B0503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Conformación de los Comités de Calidad </a:t>
                      </a:r>
                      <a:endParaRPr lang="es-PE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lvl="1" indent="0" algn="l">
                        <a:buNone/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</a:rPr>
                        <a:t>OCAA Facultad </a:t>
                      </a:r>
                    </a:p>
                    <a:p>
                      <a:pPr marL="72000" lvl="1" indent="0" algn="l">
                        <a:buNone/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</a:rPr>
                        <a:t>Escuelas Profesionales  Unidades de Posgrado</a:t>
                      </a:r>
                    </a:p>
                    <a:p>
                      <a:pPr marL="72000" lvl="1" indent="0" algn="l">
                        <a:buNone/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</a:rPr>
                        <a:t>Decanato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b="1" dirty="0">
                          <a:solidFill>
                            <a:srgbClr val="006600"/>
                          </a:solidFill>
                        </a:rPr>
                        <a:t>Marzo - abril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2521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latin typeface="Agency FB" panose="020B0503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Informar decisión de inicio de la Autoevaluación al </a:t>
                      </a:r>
                      <a:r>
                        <a:rPr lang="es-PE" sz="1800" b="1" dirty="0" err="1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Sineace</a:t>
                      </a:r>
                      <a:endParaRPr lang="es-PE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OCCAA</a:t>
                      </a:r>
                    </a:p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Rectorado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Mayo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6098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latin typeface="Agency FB" panose="020B0503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Inscripción virtual del Comité de Calidad de cada programa en la aplicación del </a:t>
                      </a:r>
                      <a:r>
                        <a:rPr lang="es-PE" sz="1800" b="1" dirty="0" err="1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Sineace</a:t>
                      </a:r>
                      <a:endParaRPr lang="es-PE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Presidente del Comité de Calidad</a:t>
                      </a:r>
                    </a:p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OCAA Facultad</a:t>
                      </a:r>
                    </a:p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Mayo - junio</a:t>
                      </a:r>
                    </a:p>
                    <a:p>
                      <a:pPr marL="0" algn="ctr" defTabSz="457200" rtl="0" eaLnBrk="1" latinLnBrk="0" hangingPunct="1"/>
                      <a:endParaRPr lang="es-PE" sz="14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8943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latin typeface="Agency FB" panose="020B0503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Capacitación de Comités de Calidad por áreas a cargo del </a:t>
                      </a:r>
                      <a:r>
                        <a:rPr lang="es-PE" sz="1800" b="1" dirty="0" err="1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Sineace</a:t>
                      </a: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endParaRPr lang="es-PE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OCCAA</a:t>
                      </a:r>
                    </a:p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DEA - </a:t>
                      </a:r>
                      <a:r>
                        <a:rPr lang="es-PE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Sineace</a:t>
                      </a:r>
                      <a:endParaRPr lang="es-PE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Junio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latin typeface="Agency FB" panose="020B0503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Primer Reporte de Avance de la Autoevaluación ante </a:t>
                      </a:r>
                      <a:r>
                        <a:rPr lang="es-PE" sz="1800" b="1" dirty="0" err="1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Sineace</a:t>
                      </a:r>
                      <a:endParaRPr lang="es-PE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Presidente del Comité de Calidad</a:t>
                      </a:r>
                    </a:p>
                    <a:p>
                      <a:pPr marL="72000" lvl="1" indent="0" algn="l" defTabSz="457200" rtl="0" eaLnBrk="1" latinLnBrk="0" hangingPunct="1">
                        <a:buNone/>
                      </a:pPr>
                      <a:endParaRPr lang="es-PE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Junio</a:t>
                      </a:r>
                      <a:r>
                        <a:rPr lang="es-PE" sz="1400" b="1" kern="1200" baseline="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- agosto</a:t>
                      </a:r>
                      <a:endParaRPr lang="es-PE" sz="14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latin typeface="Agency FB" panose="020B0503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Reporte de Avance de la Autoevaluación ante </a:t>
                      </a:r>
                      <a:r>
                        <a:rPr lang="es-PE" sz="1800" b="1" dirty="0" err="1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Sineace</a:t>
                      </a:r>
                      <a:endParaRPr lang="es-PE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Presidente del Comité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Agosto 2017 – enero 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4174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600" b="1" kern="1200" dirty="0">
                          <a:solidFill>
                            <a:schemeClr val="dk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Presentación Informe Final de Autoevaluación</a:t>
                      </a:r>
                      <a:endParaRPr lang="es-PE" sz="1800" b="1" kern="1200" dirty="0">
                        <a:solidFill>
                          <a:srgbClr val="006600"/>
                        </a:solidFill>
                        <a:latin typeface="Agency FB" panose="020B0503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lvl="1" indent="0" algn="l" defTabSz="457200" rtl="0" eaLnBrk="1" latinLnBrk="0" hangingPunct="1">
                        <a:buNone/>
                      </a:pPr>
                      <a:r>
                        <a:rPr lang="es-P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Presidente del Comité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Febrero 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806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26227" y="0"/>
            <a:ext cx="9453891" cy="1280890"/>
          </a:xfrm>
        </p:spPr>
        <p:txBody>
          <a:bodyPr/>
          <a:lstStyle/>
          <a:p>
            <a:pPr algn="ctr"/>
            <a:r>
              <a:rPr lang="es-PE" b="1" dirty="0">
                <a:solidFill>
                  <a:srgbClr val="006600"/>
                </a:solidFill>
                <a:latin typeface="Agency FB" panose="020B0503020202020204" pitchFamily="34" charset="0"/>
              </a:rPr>
              <a:t>Programación de Avances de los Niveles de Autoevaluación de los Programas de la UNMSM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681215"/>
              </p:ext>
            </p:extLst>
          </p:nvPr>
        </p:nvGraphicFramePr>
        <p:xfrm>
          <a:off x="1692799" y="1408389"/>
          <a:ext cx="9955410" cy="523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330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73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690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Nivel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/>
                        <a:t>Actividad </a:t>
                      </a:r>
                      <a:r>
                        <a:rPr lang="es-PE" baseline="0"/>
                        <a:t> (Talleres por área)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Responsable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Fecha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800" b="1" kern="12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Inicio:</a:t>
                      </a:r>
                      <a:r>
                        <a:rPr lang="es-PE" sz="1800" b="1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Lectura y análisis  de cada estándar</a:t>
                      </a:r>
                      <a:endParaRPr lang="es-PE" dirty="0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Comité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 </a:t>
                      </a:r>
                      <a:r>
                        <a:rPr lang="es-PE" sz="1800" b="1" kern="120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Junio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Criterios definidos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800" b="1" kern="120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Junio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Lista de acciones establecida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Julio 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Integración de acciones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Julio</a:t>
                      </a: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 - agosto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Avances de acciones al 25% por estándar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Setiembre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Avances de acciones al 50% por estándar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Octubre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Avances de acciones al 75% por estándar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Noviembre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Avances de acciones al </a:t>
                      </a:r>
                      <a:r>
                        <a:rPr lang="es-PE" sz="1800" b="1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 100</a:t>
                      </a: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% por estándar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Diciembre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Medición de impacto 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Enero 2018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Justificación</a:t>
                      </a:r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Febrero 2018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</a:rPr>
                        <a:t>Presentación Informe Final de Autoevaluación</a:t>
                      </a:r>
                      <a:endParaRPr lang="es-PE" sz="1800" b="1" kern="1200" dirty="0">
                        <a:solidFill>
                          <a:srgbClr val="006600"/>
                        </a:solidFill>
                        <a:latin typeface="Agency FB" panose="020B0503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Presidente del Comité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Febrero 2018</a:t>
                      </a:r>
                      <a:endParaRPr lang="es-PE" dirty="0"/>
                    </a:p>
                    <a:p>
                      <a:pPr algn="ctr"/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PE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Solicitud de Inicio del Proceso de Evaluación</a:t>
                      </a: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 Externa</a:t>
                      </a:r>
                      <a:endParaRPr lang="es-PE" sz="1800" b="1" kern="1200" dirty="0">
                        <a:solidFill>
                          <a:srgbClr val="006600"/>
                        </a:solidFill>
                        <a:latin typeface="Agency FB" panose="020B0503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Rector</a:t>
                      </a:r>
                    </a:p>
                    <a:p>
                      <a:pPr algn="ctr"/>
                      <a:r>
                        <a:rPr lang="es-P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baseline="0" dirty="0">
                          <a:solidFill>
                            <a:srgbClr val="006600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Febrero 2018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13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9355" y="624110"/>
            <a:ext cx="9395257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Informar decisión de inicio de la Autoevaluación al </a:t>
            </a:r>
            <a:r>
              <a:rPr lang="es-PE" sz="4000" b="1" dirty="0" err="1">
                <a:solidFill>
                  <a:srgbClr val="006600"/>
                </a:solidFill>
                <a:latin typeface="Agency FB" panose="020B0503020202020204" pitchFamily="34" charset="0"/>
              </a:rPr>
              <a:t>Sineace</a:t>
            </a:r>
            <a:endParaRPr lang="es-PE" sz="4000" b="1" dirty="0">
              <a:solidFill>
                <a:srgbClr val="0066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49283" y="2175164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es-PE" sz="2000" b="1" dirty="0">
                <a:solidFill>
                  <a:srgbClr val="002060"/>
                </a:solidFill>
              </a:rPr>
              <a:t>Presentar el expediente de cada programa ante </a:t>
            </a:r>
            <a:r>
              <a:rPr lang="es-PE" sz="2000" b="1" dirty="0" err="1">
                <a:solidFill>
                  <a:srgbClr val="002060"/>
                </a:solidFill>
              </a:rPr>
              <a:t>Sineace</a:t>
            </a:r>
            <a:r>
              <a:rPr lang="es-PE" sz="2000" b="1" dirty="0">
                <a:solidFill>
                  <a:srgbClr val="002060"/>
                </a:solidFill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Solicitud dirigida a la presidencia del Consejo Directivo Ad Hoc del </a:t>
            </a:r>
            <a:r>
              <a:rPr lang="es-PE" sz="2400" dirty="0" err="1">
                <a:solidFill>
                  <a:schemeClr val="tx1"/>
                </a:solidFill>
              </a:rPr>
              <a:t>Sineace</a:t>
            </a:r>
            <a:r>
              <a:rPr lang="es-PE" sz="2400" dirty="0">
                <a:solidFill>
                  <a:schemeClr val="tx1"/>
                </a:solidFill>
              </a:rPr>
              <a:t> suscrita por el rector de la UNMSM.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Resolución rectoral del Comité de Calidad.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Documento de autorización de la UNMSM.</a:t>
            </a:r>
          </a:p>
          <a:p>
            <a:pPr marL="800100" lvl="1" indent="-342900">
              <a:buFont typeface="+mj-lt"/>
              <a:buAutoNum type="arabicPeriod"/>
            </a:pPr>
            <a:endParaRPr lang="es-PE" sz="1800" b="1" dirty="0">
              <a:solidFill>
                <a:schemeClr val="tx1"/>
              </a:solidFill>
            </a:endParaRPr>
          </a:p>
          <a:p>
            <a:pPr marL="57150" indent="0">
              <a:buNone/>
            </a:pPr>
            <a:r>
              <a:rPr lang="es-PE" sz="2400" b="1" dirty="0">
                <a:solidFill>
                  <a:srgbClr val="002060"/>
                </a:solidFill>
              </a:rPr>
              <a:t>RESPONSABLES</a:t>
            </a:r>
          </a:p>
          <a:p>
            <a:pPr marL="800100" lvl="1"/>
            <a:r>
              <a:rPr lang="es-PE" sz="2400" dirty="0">
                <a:solidFill>
                  <a:schemeClr val="tx1"/>
                </a:solidFill>
              </a:rPr>
              <a:t>Oficina Central de Calidad Académica y Acreditación</a:t>
            </a:r>
          </a:p>
          <a:p>
            <a:pPr marL="800100" lvl="1"/>
            <a:r>
              <a:rPr lang="es-PE" sz="2400" dirty="0">
                <a:solidFill>
                  <a:schemeClr val="tx1"/>
                </a:solidFill>
              </a:rPr>
              <a:t>Rectorado</a:t>
            </a:r>
          </a:p>
        </p:txBody>
      </p:sp>
    </p:spTree>
    <p:extLst>
      <p:ext uri="{BB962C8B-B14F-4D97-AF65-F5344CB8AC3E}">
        <p14:creationId xmlns:p14="http://schemas.microsoft.com/office/powerpoint/2010/main" val="2579443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5837" y="437074"/>
            <a:ext cx="9395257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Inscripción virtual del Comité de Calidad de cada programa en la aplicación del </a:t>
            </a:r>
            <a:r>
              <a:rPr lang="es-PE" sz="4000" b="1" dirty="0" err="1">
                <a:solidFill>
                  <a:srgbClr val="006600"/>
                </a:solidFill>
                <a:latin typeface="Agency FB" panose="020B0503020202020204" pitchFamily="34" charset="0"/>
              </a:rPr>
              <a:t>Sineace</a:t>
            </a:r>
            <a:endParaRPr lang="es-PE" sz="4000" b="1" dirty="0">
              <a:solidFill>
                <a:srgbClr val="0066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49283" y="2175164"/>
            <a:ext cx="8915400" cy="3777622"/>
          </a:xfrm>
        </p:spPr>
        <p:txBody>
          <a:bodyPr>
            <a:normAutofit fontScale="85000" lnSpcReduction="20000"/>
          </a:bodyPr>
          <a:lstStyle/>
          <a:p>
            <a:r>
              <a:rPr lang="es-PE" sz="2000" b="1" dirty="0">
                <a:solidFill>
                  <a:srgbClr val="002060"/>
                </a:solidFill>
              </a:rPr>
              <a:t>Registro del Comité de Calidad del programa a acreditar: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Completar formulario con los datos del Comité de Calidad.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Cargar los documentos en formato </a:t>
            </a:r>
            <a:r>
              <a:rPr lang="es-PE" sz="2400" dirty="0" err="1">
                <a:solidFill>
                  <a:schemeClr val="tx1"/>
                </a:solidFill>
              </a:rPr>
              <a:t>pdf</a:t>
            </a:r>
            <a:r>
              <a:rPr lang="es-PE" sz="2400" dirty="0">
                <a:solidFill>
                  <a:schemeClr val="tx1"/>
                </a:solidFill>
              </a:rPr>
              <a:t>: Solicitud, Resolución Rectoral.</a:t>
            </a:r>
          </a:p>
          <a:p>
            <a:pPr marL="457200" lvl="1" indent="0">
              <a:buNone/>
            </a:pPr>
            <a:endParaRPr lang="es-PE" sz="2400" dirty="0">
              <a:solidFill>
                <a:schemeClr val="tx1"/>
              </a:solidFill>
            </a:endParaRPr>
          </a:p>
          <a:p>
            <a:pPr marL="57150" indent="0" algn="ctr">
              <a:buNone/>
            </a:pPr>
            <a:r>
              <a:rPr lang="es-PE" sz="2400" b="1" dirty="0">
                <a:solidFill>
                  <a:schemeClr val="tx1"/>
                </a:solidFill>
              </a:rPr>
              <a:t>Aplicación para el registro del Comité de Calidad</a:t>
            </a:r>
          </a:p>
          <a:p>
            <a:pPr marL="57150" indent="0" algn="ctr">
              <a:buNone/>
            </a:pPr>
            <a:r>
              <a:rPr lang="es-PE" sz="2400" dirty="0">
                <a:solidFill>
                  <a:schemeClr val="tx1"/>
                </a:solidFill>
                <a:hlinkClick r:id="rId2"/>
              </a:rPr>
              <a:t>https://app.sineace.gob.pe/nuevo-modelo/</a:t>
            </a:r>
            <a:r>
              <a:rPr lang="es-PE" sz="2400" dirty="0">
                <a:solidFill>
                  <a:schemeClr val="tx1"/>
                </a:solidFill>
              </a:rPr>
              <a:t> </a:t>
            </a:r>
          </a:p>
          <a:p>
            <a:pPr marL="800100" lvl="1" indent="-342900">
              <a:buFont typeface="+mj-lt"/>
              <a:buAutoNum type="arabicPeriod"/>
            </a:pPr>
            <a:endParaRPr lang="es-PE" sz="2400" b="1" dirty="0">
              <a:solidFill>
                <a:schemeClr val="tx1"/>
              </a:solidFill>
            </a:endParaRPr>
          </a:p>
          <a:p>
            <a:pPr marL="57150" indent="0">
              <a:buNone/>
            </a:pPr>
            <a:r>
              <a:rPr lang="es-PE" sz="2600" b="1" dirty="0">
                <a:solidFill>
                  <a:srgbClr val="002060"/>
                </a:solidFill>
              </a:rPr>
              <a:t>RESPONSABLE</a:t>
            </a:r>
          </a:p>
          <a:p>
            <a:pPr marL="800100" lvl="1"/>
            <a:r>
              <a:rPr lang="es-PE" sz="2600" dirty="0">
                <a:solidFill>
                  <a:schemeClr val="tx1"/>
                </a:solidFill>
              </a:rPr>
              <a:t>Oficina Central de Calidad Académica y Acreditación</a:t>
            </a:r>
          </a:p>
          <a:p>
            <a:pPr marL="514350" lvl="1" indent="0">
              <a:buNone/>
            </a:pPr>
            <a:endParaRPr lang="es-P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25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5837" y="437074"/>
            <a:ext cx="9395257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Capacitación de Comités de Calidad por áreas a cargo del </a:t>
            </a:r>
            <a:r>
              <a:rPr lang="es-PE" sz="4000" b="1" dirty="0" err="1">
                <a:solidFill>
                  <a:srgbClr val="006600"/>
                </a:solidFill>
                <a:latin typeface="Agency FB" panose="020B0503020202020204" pitchFamily="34" charset="0"/>
              </a:rPr>
              <a:t>Sineace</a:t>
            </a:r>
            <a:endParaRPr lang="es-PE" sz="4000" b="1" dirty="0">
              <a:solidFill>
                <a:srgbClr val="0066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49283" y="2175164"/>
            <a:ext cx="8915400" cy="3777622"/>
          </a:xfrm>
        </p:spPr>
        <p:txBody>
          <a:bodyPr>
            <a:normAutofit/>
          </a:bodyPr>
          <a:lstStyle/>
          <a:p>
            <a:r>
              <a:rPr lang="es-PE" sz="2000" b="1" dirty="0">
                <a:solidFill>
                  <a:srgbClr val="002060"/>
                </a:solidFill>
              </a:rPr>
              <a:t>Programar la capacitación del Comité de Calidad del programa a acreditar </a:t>
            </a:r>
            <a:r>
              <a:rPr lang="es-PE" sz="2000" b="1">
                <a:solidFill>
                  <a:srgbClr val="002060"/>
                </a:solidFill>
              </a:rPr>
              <a:t>por áreas:</a:t>
            </a:r>
            <a:endParaRPr lang="es-PE" sz="20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Solicitar la capacitación al </a:t>
            </a:r>
            <a:r>
              <a:rPr lang="es-PE" sz="2400" dirty="0" err="1">
                <a:solidFill>
                  <a:schemeClr val="tx1"/>
                </a:solidFill>
              </a:rPr>
              <a:t>Sineace</a:t>
            </a:r>
            <a:r>
              <a:rPr lang="es-PE" sz="2400" dirty="0">
                <a:solidFill>
                  <a:schemeClr val="tx1"/>
                </a:solidFill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Organizar la capacitación.</a:t>
            </a:r>
          </a:p>
          <a:p>
            <a:pPr marL="457200" lvl="1" indent="0">
              <a:buNone/>
            </a:pPr>
            <a:endParaRPr lang="es-PE" sz="2400" b="1" dirty="0">
              <a:solidFill>
                <a:schemeClr val="tx1"/>
              </a:solidFill>
            </a:endParaRPr>
          </a:p>
          <a:p>
            <a:pPr marL="57150" indent="0">
              <a:buNone/>
            </a:pPr>
            <a:r>
              <a:rPr lang="es-PE" sz="2600" b="1" dirty="0">
                <a:solidFill>
                  <a:srgbClr val="002060"/>
                </a:solidFill>
              </a:rPr>
              <a:t>RESPONSABLE</a:t>
            </a:r>
          </a:p>
          <a:p>
            <a:pPr marL="800100" lvl="1"/>
            <a:r>
              <a:rPr lang="es-PE" sz="2200" dirty="0">
                <a:solidFill>
                  <a:schemeClr val="tx1"/>
                </a:solidFill>
              </a:rPr>
              <a:t>Oficina Central de Calidad Académica y Acreditación</a:t>
            </a:r>
          </a:p>
          <a:p>
            <a:pPr marL="800100" lvl="1"/>
            <a:r>
              <a:rPr lang="es-PE" sz="2200" dirty="0">
                <a:solidFill>
                  <a:schemeClr val="tx1"/>
                </a:solidFill>
              </a:rPr>
              <a:t>Dirección de Evaluación y Acreditación del </a:t>
            </a:r>
            <a:r>
              <a:rPr lang="es-PE" sz="2200" dirty="0" err="1">
                <a:solidFill>
                  <a:schemeClr val="tx1"/>
                </a:solidFill>
              </a:rPr>
              <a:t>Sineace</a:t>
            </a:r>
            <a:endParaRPr lang="es-PE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029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7628" y="405901"/>
            <a:ext cx="9703272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Reportes del Avance de la Autoevaluación ante </a:t>
            </a:r>
            <a:r>
              <a:rPr lang="es-PE" sz="4000" b="1" dirty="0" err="1">
                <a:solidFill>
                  <a:srgbClr val="006600"/>
                </a:solidFill>
                <a:latin typeface="Agency FB" panose="020B0503020202020204" pitchFamily="34" charset="0"/>
              </a:rPr>
              <a:t>Sineace</a:t>
            </a:r>
            <a:endParaRPr lang="es-PE" sz="4000" b="1" dirty="0">
              <a:solidFill>
                <a:srgbClr val="0066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Primer Reporte de autoevaluación antes de los tres (3) meses después de haber iniciado el proceso</a:t>
            </a:r>
            <a:r>
              <a:rPr lang="es-PE" dirty="0">
                <a:solidFill>
                  <a:schemeClr val="tx1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s-PE" sz="2400" dirty="0">
                <a:solidFill>
                  <a:schemeClr val="tx1"/>
                </a:solidFill>
              </a:rPr>
              <a:t>Reportes de avances en el proceso de autoevaluación con periodicidad no mayor de seis (6) meses.</a:t>
            </a:r>
          </a:p>
          <a:p>
            <a:pPr>
              <a:buFont typeface="+mj-lt"/>
              <a:buAutoNum type="arabicPeriod"/>
            </a:pPr>
            <a:endParaRPr lang="es-PE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PE" sz="2200" b="1" dirty="0">
                <a:solidFill>
                  <a:srgbClr val="002060"/>
                </a:solidFill>
              </a:rPr>
              <a:t>RESPONSABLE</a:t>
            </a:r>
          </a:p>
          <a:p>
            <a:pPr lvl="1" indent="-342900"/>
            <a:r>
              <a:rPr lang="es-PE" sz="2200" b="1" dirty="0">
                <a:solidFill>
                  <a:schemeClr val="tx1"/>
                </a:solidFill>
              </a:rPr>
              <a:t>Presidente del Comité de Calidad del programa</a:t>
            </a:r>
          </a:p>
        </p:txBody>
      </p:sp>
    </p:spTree>
    <p:extLst>
      <p:ext uri="{BB962C8B-B14F-4D97-AF65-F5344CB8AC3E}">
        <p14:creationId xmlns:p14="http://schemas.microsoft.com/office/powerpoint/2010/main" val="439593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5870" y="428761"/>
            <a:ext cx="5520690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Formato de Reporte del Avance de la Autoevaluación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35725" t="14001" r="36395" b="9733"/>
          <a:stretch/>
        </p:blipFill>
        <p:spPr>
          <a:xfrm>
            <a:off x="7269480" y="256005"/>
            <a:ext cx="4411980" cy="640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2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5464" y="156519"/>
            <a:ext cx="10478774" cy="128089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006600"/>
                </a:solidFill>
                <a:latin typeface="Agency FB" panose="020B0503020202020204" pitchFamily="34" charset="0"/>
              </a:rPr>
              <a:t>Escala de Avance en el Proceso de Autoevaluación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289" t="21983" r="20572" b="19651"/>
          <a:stretch/>
        </p:blipFill>
        <p:spPr>
          <a:xfrm>
            <a:off x="1595464" y="796964"/>
            <a:ext cx="10478774" cy="5720634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517073" y="6562717"/>
            <a:ext cx="1067492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100" dirty="0">
                <a:hlinkClick r:id="rId3"/>
              </a:rPr>
              <a:t>http://occaa.unmsm.edu.pe/occaa/storage/uploads/files/IrPYIIooNZ-escala%20de%20avance%20autoevaluacion%20para%20nuevo%20modelo.pdf</a:t>
            </a:r>
            <a:r>
              <a:rPr lang="es-PE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960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080057" y="853404"/>
            <a:ext cx="8915399" cy="1468800"/>
          </a:xfrm>
        </p:spPr>
        <p:txBody>
          <a:bodyPr>
            <a:normAutofit/>
          </a:bodyPr>
          <a:lstStyle/>
          <a:p>
            <a:pPr algn="ctr"/>
            <a:r>
              <a:rPr lang="es-PE" sz="5400" b="1" dirty="0">
                <a:solidFill>
                  <a:srgbClr val="006600"/>
                </a:solidFill>
                <a:latin typeface="Agency FB" panose="020B0503020202020204" pitchFamily="34" charset="0"/>
              </a:rPr>
              <a:t>Autoevaluación de cada estándar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2485303" y="2969020"/>
            <a:ext cx="8915399" cy="860400"/>
          </a:xfrm>
        </p:spPr>
        <p:txBody>
          <a:bodyPr>
            <a:noAutofit/>
          </a:bodyPr>
          <a:lstStyle/>
          <a:p>
            <a:pPr algn="ctr"/>
            <a:r>
              <a:rPr lang="es-PE" sz="2400" b="1" dirty="0">
                <a:solidFill>
                  <a:srgbClr val="002060"/>
                </a:solidFill>
              </a:rPr>
              <a:t>Aplicativo del </a:t>
            </a:r>
            <a:r>
              <a:rPr lang="es-PE" sz="2400" b="1" dirty="0" err="1">
                <a:solidFill>
                  <a:srgbClr val="002060"/>
                </a:solidFill>
              </a:rPr>
              <a:t>Sineace</a:t>
            </a:r>
            <a:endParaRPr lang="es-PE" sz="2400" b="1" dirty="0">
              <a:solidFill>
                <a:srgbClr val="002060"/>
              </a:solidFill>
            </a:endParaRPr>
          </a:p>
          <a:p>
            <a:pPr algn="ctr"/>
            <a:r>
              <a:rPr lang="es-PE" sz="1600" dirty="0">
                <a:solidFill>
                  <a:srgbClr val="002060"/>
                </a:solidFill>
                <a:hlinkClick r:id="rId2"/>
              </a:rPr>
              <a:t>http://occaa.unmsm.edu.pe/occaa/storage/uploads/files/Formulario-del-Proceso-de-Autoevaluaci%C3%B3n-con-el-nuevo-Modelo-de-Acreditaci%C3%B3n-DEA-ESU.xlsm</a:t>
            </a:r>
            <a:endParaRPr lang="es-PE" sz="1600" dirty="0">
              <a:solidFill>
                <a:srgbClr val="002060"/>
              </a:solidFill>
            </a:endParaRPr>
          </a:p>
          <a:p>
            <a:pPr algn="ctr"/>
            <a:endParaRPr lang="es-PE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23580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307</TotalTime>
  <Words>1051</Words>
  <Application>Microsoft Office PowerPoint</Application>
  <PresentationFormat>Personalizado</PresentationFormat>
  <Paragraphs>194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Espiral</vt:lpstr>
      <vt:lpstr>Proceso de Autoevaluación para la Acreditación Nacional</vt:lpstr>
      <vt:lpstr>Conformación de los Comités de Calidad de los Programas</vt:lpstr>
      <vt:lpstr>Informar decisión de inicio de la Autoevaluación al Sineace</vt:lpstr>
      <vt:lpstr>Inscripción virtual del Comité de Calidad de cada programa en la aplicación del Sineace</vt:lpstr>
      <vt:lpstr>Capacitación de Comités de Calidad por áreas a cargo del Sineace</vt:lpstr>
      <vt:lpstr>Reportes del Avance de la Autoevaluación ante Sineace</vt:lpstr>
      <vt:lpstr>Formato de Reporte del Avance de la Autoevaluación</vt:lpstr>
      <vt:lpstr>Escala de Avance en el Proceso de Autoevaluación</vt:lpstr>
      <vt:lpstr>Autoevaluación de cada estándar</vt:lpstr>
      <vt:lpstr>Nivel 1. Inicio</vt:lpstr>
      <vt:lpstr>Nivel 2. Criterios definidos</vt:lpstr>
      <vt:lpstr>Nivel 3. Lista de acciones establecida</vt:lpstr>
      <vt:lpstr>Nivel 4. Integración de acciones</vt:lpstr>
      <vt:lpstr>Nivel 5. Avances de acciones al 25% por estándar</vt:lpstr>
      <vt:lpstr>Nivel 6. Avances de acciones al 50% por estándar</vt:lpstr>
      <vt:lpstr>Nivel 7. Avances de acciones al 75% por estándar</vt:lpstr>
      <vt:lpstr>Nivel 8. Avances de acciones al 100% por estándar</vt:lpstr>
      <vt:lpstr>Nivel 9. Medición de impacto (Control)</vt:lpstr>
      <vt:lpstr>Nivel 10. Justificación</vt:lpstr>
      <vt:lpstr>Formato de Informe Final de Autoevaluación</vt:lpstr>
      <vt:lpstr>Programación General de la Autoevaluación de los Programas de la UNMSM</vt:lpstr>
      <vt:lpstr>Programación de Avances de los Niveles de Autoevaluación de los Programas de la UNMSM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Autoevaluación para la Acreditación Nacional</dc:title>
  <dc:creator>Paul George Munguía Becerra</dc:creator>
  <cp:lastModifiedBy>Pc</cp:lastModifiedBy>
  <cp:revision>24</cp:revision>
  <dcterms:created xsi:type="dcterms:W3CDTF">2017-05-18T15:31:39Z</dcterms:created>
  <dcterms:modified xsi:type="dcterms:W3CDTF">2017-05-30T16:54:37Z</dcterms:modified>
</cp:coreProperties>
</file>