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0" r:id="rId2"/>
    <p:sldId id="316" r:id="rId3"/>
    <p:sldId id="294" r:id="rId4"/>
    <p:sldId id="266" r:id="rId5"/>
    <p:sldId id="267" r:id="rId6"/>
    <p:sldId id="268" r:id="rId7"/>
    <p:sldId id="269" r:id="rId8"/>
    <p:sldId id="270" r:id="rId9"/>
    <p:sldId id="265" r:id="rId10"/>
    <p:sldId id="271" r:id="rId11"/>
    <p:sldId id="262" r:id="rId12"/>
    <p:sldId id="273" r:id="rId13"/>
    <p:sldId id="272" r:id="rId14"/>
    <p:sldId id="279" r:id="rId15"/>
    <p:sldId id="258" r:id="rId16"/>
    <p:sldId id="278" r:id="rId17"/>
    <p:sldId id="261" r:id="rId18"/>
    <p:sldId id="277" r:id="rId19"/>
    <p:sldId id="257" r:id="rId20"/>
    <p:sldId id="280" r:id="rId21"/>
    <p:sldId id="285" r:id="rId22"/>
    <p:sldId id="286" r:id="rId23"/>
    <p:sldId id="287" r:id="rId24"/>
    <p:sldId id="288" r:id="rId25"/>
    <p:sldId id="315" r:id="rId26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146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8BA006-73AC-43A3-AAB0-BE64509914F8}" type="datetimeFigureOut">
              <a:rPr lang="es-PE" smtClean="0"/>
              <a:t>09/10/2013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0116EF-BEF0-4DF0-B1BF-09C0AECEA8E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6809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4B3432-9BA1-4B02-BE90-60F38EC8A04D}" type="datetimeFigureOut">
              <a:rPr lang="es-ES" smtClean="0"/>
              <a:t>09/10/2013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F03CED-7AD5-4836-8DFD-4A53BB3D3B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66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62377" indent="-232943" defTabSz="45779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28264" indent="-232943" defTabSz="45779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94151" indent="-232943" defTabSz="45779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960038" indent="-232943" defTabSz="45779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fld id="{46C0A8F4-DE5F-4778-AED2-5D584ADB97AF}" type="slidenum">
              <a:rPr lang="es-ES_tradnl" altLang="es-PE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pPr eaLnBrk="1" hangingPunct="1">
                <a:spcBef>
                  <a:spcPct val="0"/>
                </a:spcBef>
                <a:buFont typeface="Times New Roman" pitchFamily="18" charset="0"/>
                <a:buNone/>
              </a:pPr>
              <a:t>1</a:t>
            </a:fld>
            <a:endParaRPr lang="es-ES_tradnl" altLang="es-PE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1"/>
            <a:ext cx="5608320" cy="42786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P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12395-3EC8-43F6-870B-01989082EDAF}" type="slidenum">
              <a:rPr lang="es-ES"/>
              <a:pPr/>
              <a:t>3</a:t>
            </a:fld>
            <a:endParaRPr lang="es-E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 altLang="es-PE" smtClean="0"/>
          </a:p>
        </p:txBody>
      </p:sp>
      <p:sp>
        <p:nvSpPr>
          <p:cNvPr id="1034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279F02-7EF4-4E69-878A-474044D4170D}" type="slidenum">
              <a:rPr lang="es-ES" altLang="es-PE" sz="1200"/>
              <a:pPr eaLnBrk="1" hangingPunct="1"/>
              <a:t>14</a:t>
            </a:fld>
            <a:endParaRPr lang="es-ES" altLang="es-PE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3D5C54-32DD-4737-B854-DC3C2FC87133}" type="slidenum">
              <a:rPr lang="es-ES_tradnl" sz="1200"/>
              <a:pPr eaLnBrk="1" hangingPunct="1"/>
              <a:t>15</a:t>
            </a:fld>
            <a:endParaRPr lang="es-ES_tradnl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259"/>
            <a:ext cx="5140960" cy="41831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207" tIns="45295" rIns="92207" bIns="4529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3D5C54-32DD-4737-B854-DC3C2FC87133}" type="slidenum">
              <a:rPr lang="es-ES_tradnl" sz="1200"/>
              <a:pPr eaLnBrk="1" hangingPunct="1"/>
              <a:t>16</a:t>
            </a:fld>
            <a:endParaRPr lang="es-ES_tradnl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259"/>
            <a:ext cx="5140960" cy="41831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207" tIns="45295" rIns="92207" bIns="4529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EEAEB7-D84F-42C5-874F-245554BE66CA}" type="slidenum">
              <a:rPr lang="es-ES_tradnl" sz="1200"/>
              <a:pPr eaLnBrk="1" hangingPunct="1"/>
              <a:t>19</a:t>
            </a:fld>
            <a:endParaRPr lang="es-ES_tradnl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3500" y="811213"/>
            <a:ext cx="4343400" cy="3257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8530"/>
            <a:ext cx="5140960" cy="3913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62377" indent="-232943" defTabSz="45779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28264" indent="-232943" defTabSz="45779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94151" indent="-232943" defTabSz="45779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960038" indent="-232943" defTabSz="45779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fld id="{46C0A8F4-DE5F-4778-AED2-5D584ADB97AF}" type="slidenum">
              <a:rPr lang="es-ES_tradnl" altLang="es-PE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pPr eaLnBrk="1" hangingPunct="1">
                <a:spcBef>
                  <a:spcPct val="0"/>
                </a:spcBef>
                <a:buFont typeface="Times New Roman" pitchFamily="18" charset="0"/>
                <a:buNone/>
              </a:pPr>
              <a:t>25</a:t>
            </a:fld>
            <a:endParaRPr lang="es-ES_tradnl" altLang="es-PE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1"/>
            <a:ext cx="5608320" cy="42786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P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C53-4490-43B7-A522-87E05F16D142}" type="datetimeFigureOut">
              <a:rPr lang="es-ES" smtClean="0"/>
              <a:t>09/10/2013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03ED-0949-4414-B002-A3026740D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42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C53-4490-43B7-A522-87E05F16D142}" type="datetimeFigureOut">
              <a:rPr lang="es-ES" smtClean="0"/>
              <a:t>09/10/2013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03ED-0949-4414-B002-A3026740D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92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C53-4490-43B7-A522-87E05F16D142}" type="datetimeFigureOut">
              <a:rPr lang="es-ES" smtClean="0"/>
              <a:t>09/10/2013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03ED-0949-4414-B002-A3026740D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54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C53-4490-43B7-A522-87E05F16D142}" type="datetimeFigureOut">
              <a:rPr lang="es-ES" smtClean="0"/>
              <a:t>09/10/2013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03ED-0949-4414-B002-A3026740D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6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C53-4490-43B7-A522-87E05F16D142}" type="datetimeFigureOut">
              <a:rPr lang="es-ES" smtClean="0"/>
              <a:t>09/10/2013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03ED-0949-4414-B002-A3026740D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29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C53-4490-43B7-A522-87E05F16D142}" type="datetimeFigureOut">
              <a:rPr lang="es-ES" smtClean="0"/>
              <a:t>09/10/2013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03ED-0949-4414-B002-A3026740D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40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C53-4490-43B7-A522-87E05F16D142}" type="datetimeFigureOut">
              <a:rPr lang="es-ES" smtClean="0"/>
              <a:t>09/10/2013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03ED-0949-4414-B002-A3026740D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99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C53-4490-43B7-A522-87E05F16D142}" type="datetimeFigureOut">
              <a:rPr lang="es-ES" smtClean="0"/>
              <a:t>09/10/2013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03ED-0949-4414-B002-A3026740D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889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C53-4490-43B7-A522-87E05F16D142}" type="datetimeFigureOut">
              <a:rPr lang="es-ES" smtClean="0"/>
              <a:t>09/10/2013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03ED-0949-4414-B002-A3026740D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42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C53-4490-43B7-A522-87E05F16D142}" type="datetimeFigureOut">
              <a:rPr lang="es-ES" smtClean="0"/>
              <a:t>09/10/2013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03ED-0949-4414-B002-A3026740D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37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C53-4490-43B7-A522-87E05F16D142}" type="datetimeFigureOut">
              <a:rPr lang="es-ES" smtClean="0"/>
              <a:t>09/10/2013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03ED-0949-4414-B002-A3026740D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50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63C53-4490-43B7-A522-87E05F16D142}" type="datetimeFigureOut">
              <a:rPr lang="es-ES" smtClean="0"/>
              <a:t>09/10/2013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E03ED-0949-4414-B002-A3026740D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3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docid=Hmnejtpjq3aw8M&amp;tbnid=z0QB3LZqQio72M:&amp;ved=0CAUQjRw&amp;url=http://personal.us.es/jcordero/CONICA/pagina06b.htm&amp;ei=r7xJUraEBY-O9AT55YCgDA&amp;bvm=bv.53217764,d.eWU&amp;psig=AFQjCNFpm3G1ccqmU7ApKJTwOZACYpnQNQ&amp;ust=138065050040828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es/url?sa=i&amp;rct=j&amp;q=&amp;esrc=s&amp;frm=1&amp;source=images&amp;cd=&amp;cad=rja&amp;docid=EVRYSHAqnCekEM&amp;tbnid=sDIREKFcCQ8IcM:&amp;ved=0CAUQjRw&amp;url=http://www.escuelaparaelexito.com/metas-para-una-mejora-continua/&amp;ei=YqtJUs2tG4H-9gTamIHwDw&amp;bvm=bv.53217764,d.eWU&amp;psig=AFQjCNEKb0eJeAM-I7sOuM0zRCW5IPg7jg&amp;ust=1380646104077248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89769" y="2492896"/>
            <a:ext cx="7778750" cy="1615123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30000"/>
              </a:lnSpc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Lucida Sans Unicode" charset="0"/>
              </a:rPr>
              <a:t>DIALOGO SOBRE LA CALIDAD</a:t>
            </a:r>
            <a:endParaRPr lang="es-ES_tradnl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3075" name="WordArt 2"/>
          <p:cNvSpPr>
            <a:spLocks noChangeArrowheads="1" noChangeShapeType="1" noTextEdit="1"/>
          </p:cNvSpPr>
          <p:nvPr/>
        </p:nvSpPr>
        <p:spPr bwMode="auto">
          <a:xfrm>
            <a:off x="1828800" y="457200"/>
            <a:ext cx="70564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b="1" kern="10" dirty="0">
                <a:ln w="648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Universidad Nacional Mayor de San Marcos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57054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1643063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8463"/>
            <a:ext cx="9158288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828800" y="1701800"/>
            <a:ext cx="7056438" cy="431800"/>
          </a:xfrm>
          <a:prstGeom prst="rect">
            <a:avLst/>
          </a:prstGeom>
          <a:solidFill>
            <a:srgbClr val="FF00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b="1" kern="10" dirty="0" smtClean="0">
                <a:ln w="648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ACREDITADA INTERNACIONALMENTE </a:t>
            </a:r>
            <a:endParaRPr lang="es-PE" sz="3600" b="1" kern="10" dirty="0">
              <a:ln w="648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FF00"/>
              </a:solidFill>
              <a:latin typeface="Impact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58750" y="4470401"/>
            <a:ext cx="8229600" cy="1008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2800" dirty="0" smtClean="0">
                <a:solidFill>
                  <a:srgbClr val="FF0000"/>
                </a:solidFill>
              </a:rPr>
              <a:t>	Jefes OCAA</a:t>
            </a:r>
          </a:p>
        </p:txBody>
      </p:sp>
      <p:sp>
        <p:nvSpPr>
          <p:cNvPr id="9" name="Titre 1"/>
          <p:cNvSpPr>
            <a:spLocks/>
          </p:cNvSpPr>
          <p:nvPr/>
        </p:nvSpPr>
        <p:spPr bwMode="auto">
          <a:xfrm>
            <a:off x="821531" y="4217988"/>
            <a:ext cx="7740650" cy="5048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85000"/>
              </a:lnSpc>
            </a:pPr>
            <a:r>
              <a:rPr lang="es-C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Mg. Oswaldo Orellana Manrique</a:t>
            </a:r>
            <a:endParaRPr lang="es-CL" sz="24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10" name="Titre 1"/>
          <p:cNvSpPr>
            <a:spLocks/>
          </p:cNvSpPr>
          <p:nvPr/>
        </p:nvSpPr>
        <p:spPr bwMode="auto">
          <a:xfrm>
            <a:off x="711844" y="4875213"/>
            <a:ext cx="7740650" cy="5048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85000"/>
              </a:lnSpc>
            </a:pPr>
            <a:r>
              <a:rPr lang="es-C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1orellanaoswaldo@gmail.com</a:t>
            </a:r>
            <a:endParaRPr lang="es-CL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79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pload.wikimedia.org/wikipedia/commons/e/e4/Estadio_UNMSM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87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353A8-BBA2-4BE1-858D-9F0242E02326}" type="slidenum">
              <a:rPr lang="es-ES_tradnl"/>
              <a:pPr>
                <a:defRPr/>
              </a:pPr>
              <a:t>10</a:t>
            </a:fld>
            <a:endParaRPr lang="es-ES_tradnl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2897696"/>
            <a:ext cx="4225280" cy="279080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s-MX" sz="2400" dirty="0" smtClean="0"/>
          </a:p>
          <a:p>
            <a:pPr algn="ctr" eaLnBrk="1" hangingPunct="1">
              <a:buFontTx/>
              <a:buNone/>
            </a:pPr>
            <a:r>
              <a:rPr lang="es-MX" sz="2400" dirty="0" smtClean="0"/>
              <a:t>		</a:t>
            </a:r>
            <a:r>
              <a:rPr lang="es-MX" b="1" dirty="0" smtClean="0">
                <a:solidFill>
                  <a:srgbClr val="FF0000"/>
                </a:solidFill>
              </a:rPr>
              <a:t>«Todos tienen acceso a la  formación profesional eficaz».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914400" y="457200"/>
            <a:ext cx="6705600" cy="14478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s-MX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s-MX" sz="3200" b="1" dirty="0" smtClean="0">
                <a:solidFill>
                  <a:schemeClr val="bg1"/>
                </a:solidFill>
                <a:latin typeface="Calibri" pitchFamily="34" charset="0"/>
              </a:rPr>
              <a:t>GARANTIA DE LA CALIDAD EDUCATIVA</a:t>
            </a:r>
            <a:endParaRPr lang="es-MX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95534" y="4293096"/>
            <a:ext cx="3529013" cy="2362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sz="3600" dirty="0" smtClean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s-MX" sz="3600" b="1" dirty="0" smtClean="0">
                <a:solidFill>
                  <a:srgbClr val="FF0000"/>
                </a:solidFill>
              </a:rPr>
              <a:t>Mantener una formación profesional cada vez mejor</a:t>
            </a:r>
          </a:p>
          <a:p>
            <a:pPr marL="609600" indent="-609600">
              <a:buFontTx/>
              <a:buNone/>
              <a:defRPr/>
            </a:pPr>
            <a:r>
              <a:rPr lang="es-MX" sz="36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6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.larepublica.pe/sites/default/files/imagecache/img_noticia_640x384/imagen/2013/07/09/imagen-ley-universit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AE0CC-3D6A-4AFA-B1FF-E30FF0D6C789}" type="slidenum">
              <a:rPr lang="es-ES_tradnl"/>
              <a:pPr>
                <a:defRPr/>
              </a:pPr>
              <a:t>11</a:t>
            </a:fld>
            <a:endParaRPr lang="es-ES_tradnl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  <a:solidFill>
            <a:schemeClr val="bg2">
              <a:lumMod val="1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bg1"/>
                </a:solidFill>
              </a:rPr>
              <a:t>EFICACIA Y EFICIENCIA</a:t>
            </a:r>
            <a:endParaRPr lang="es-ES" sz="3600" b="1" dirty="0" smtClean="0"/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361" y="1566863"/>
            <a:ext cx="3529013" cy="2362200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rtlCol="0">
            <a:normAutofit fontScale="7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s-MX" sz="3600" dirty="0" smtClean="0">
              <a:solidFill>
                <a:schemeClr val="tx2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s-MX" sz="3600" b="1" dirty="0" smtClean="0">
                <a:solidFill>
                  <a:srgbClr val="FF0000"/>
                </a:solidFill>
              </a:rPr>
              <a:t>Conseguir los objetivos propuestos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MX" sz="36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14813" y="3929063"/>
            <a:ext cx="4391025" cy="2667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marL="609600" indent="-6096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tx2"/>
                </a:solidFill>
                <a:latin typeface="+mn-lt"/>
                <a:cs typeface="+mn-cs"/>
              </a:rPr>
              <a:t>	</a:t>
            </a:r>
          </a:p>
          <a:p>
            <a:pPr marL="609600" indent="-6096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tx2"/>
                </a:solidFill>
                <a:latin typeface="+mn-lt"/>
                <a:cs typeface="+mn-cs"/>
              </a:rPr>
              <a:t>	</a:t>
            </a:r>
            <a:r>
              <a:rPr lang="es-MX" sz="2800" b="1" dirty="0" smtClean="0">
                <a:solidFill>
                  <a:srgbClr val="FF0000"/>
                </a:solidFill>
                <a:latin typeface="+mn-lt"/>
                <a:cs typeface="+mn-cs"/>
              </a:rPr>
              <a:t>Hacer las cosas utilizando la menor cantidad de recursos</a:t>
            </a:r>
            <a:endParaRPr lang="es-MX" sz="28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609600" indent="-6096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20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148064" y="2132855"/>
            <a:ext cx="3312367" cy="766877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EFICACÌA</a:t>
            </a:r>
            <a:endParaRPr lang="en-US" sz="44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23528" y="4923274"/>
            <a:ext cx="3600400" cy="766877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EFICIENCIA</a:t>
            </a:r>
            <a:endParaRPr lang="en-US" sz="44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" name="1 Flecha izquierda"/>
          <p:cNvSpPr/>
          <p:nvPr/>
        </p:nvSpPr>
        <p:spPr>
          <a:xfrm>
            <a:off x="3923928" y="2273978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erecha"/>
          <p:cNvSpPr/>
          <p:nvPr/>
        </p:nvSpPr>
        <p:spPr>
          <a:xfrm>
            <a:off x="1547664" y="594928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9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load.wikimedia.org/wikipedia/commons/7/71/CCSM-UNMSM_Casona_de_San_Marcos_y_Parque_Univesitar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353A8-BBA2-4BE1-858D-9F0242E02326}" type="slidenum">
              <a:rPr lang="es-ES_tradnl"/>
              <a:pPr>
                <a:defRPr/>
              </a:pPr>
              <a:t>12</a:t>
            </a:fld>
            <a:endParaRPr lang="es-ES_tradnl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914400" y="260648"/>
            <a:ext cx="6705600" cy="14478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s-MX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s-MX" sz="3200" b="1" dirty="0" smtClean="0">
                <a:solidFill>
                  <a:schemeClr val="bg1"/>
                </a:solidFill>
                <a:latin typeface="Calibri" pitchFamily="34" charset="0"/>
              </a:rPr>
              <a:t>INDICADORES CLASICOS DE LA CALIDAD EDUCATIVA</a:t>
            </a:r>
            <a:endParaRPr lang="es-MX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2054956"/>
            <a:ext cx="5385792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dirty="0" smtClean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s-MX" sz="8000" b="1" dirty="0" smtClean="0">
                <a:solidFill>
                  <a:srgbClr val="FF0000"/>
                </a:solidFill>
              </a:rPr>
              <a:t>1. Niveles de rendimiento académico</a:t>
            </a:r>
          </a:p>
          <a:p>
            <a:pPr marL="609600" indent="-609600">
              <a:buFontTx/>
              <a:buNone/>
              <a:defRPr/>
            </a:pPr>
            <a:r>
              <a:rPr lang="es-MX" sz="80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266079" y="2991060"/>
            <a:ext cx="6336704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dirty="0" smtClean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s-MX" sz="8000" b="1" dirty="0" smtClean="0">
                <a:solidFill>
                  <a:srgbClr val="FF0000"/>
                </a:solidFill>
              </a:rPr>
              <a:t>2. Capacidades adquiridas al concluir los estudios</a:t>
            </a:r>
          </a:p>
          <a:p>
            <a:pPr marL="609600" indent="-609600">
              <a:buFontTx/>
              <a:buNone/>
              <a:defRPr/>
            </a:pPr>
            <a:r>
              <a:rPr lang="es-MX" sz="80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763688" y="4005064"/>
            <a:ext cx="6336704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dirty="0" smtClean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s-MX" sz="8000" b="1" dirty="0" smtClean="0">
                <a:solidFill>
                  <a:srgbClr val="FF0000"/>
                </a:solidFill>
              </a:rPr>
              <a:t>3. Grado de satisfacción de docentes y estudiantes </a:t>
            </a:r>
          </a:p>
          <a:p>
            <a:pPr marL="609600" indent="-609600">
              <a:buFontTx/>
              <a:buNone/>
              <a:defRPr/>
            </a:pPr>
            <a:r>
              <a:rPr lang="es-MX" sz="80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051720" y="5013176"/>
            <a:ext cx="6301845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dirty="0" smtClean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s-MX" sz="8000" b="1" dirty="0" smtClean="0">
                <a:solidFill>
                  <a:srgbClr val="FF0000"/>
                </a:solidFill>
              </a:rPr>
              <a:t>4. Niveles alcanzados de fracaso </a:t>
            </a:r>
            <a:r>
              <a:rPr lang="es-MX" sz="8000" b="1" dirty="0" err="1" smtClean="0">
                <a:solidFill>
                  <a:srgbClr val="FF0000"/>
                </a:solidFill>
              </a:rPr>
              <a:t>acadèmico</a:t>
            </a:r>
            <a:r>
              <a:rPr lang="es-MX" sz="8000" b="1" dirty="0" smtClean="0">
                <a:solidFill>
                  <a:srgbClr val="FF0000"/>
                </a:solidFill>
              </a:rPr>
              <a:t> </a:t>
            </a:r>
          </a:p>
          <a:p>
            <a:pPr marL="609600" indent="-609600">
              <a:buFontTx/>
              <a:buNone/>
              <a:defRPr/>
            </a:pPr>
            <a:r>
              <a:rPr lang="es-MX" sz="80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30593" y="5891548"/>
            <a:ext cx="6301845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dirty="0" smtClean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s-MX" sz="8000" b="1" dirty="0">
                <a:solidFill>
                  <a:srgbClr val="FF0000"/>
                </a:solidFill>
              </a:rPr>
              <a:t>5</a:t>
            </a:r>
            <a:r>
              <a:rPr lang="es-MX" sz="8000" b="1" dirty="0" smtClean="0">
                <a:solidFill>
                  <a:srgbClr val="FF0000"/>
                </a:solidFill>
              </a:rPr>
              <a:t>. Deserción  </a:t>
            </a:r>
          </a:p>
          <a:p>
            <a:pPr marL="609600" indent="-609600">
              <a:buFontTx/>
              <a:buNone/>
              <a:defRPr/>
            </a:pPr>
            <a:r>
              <a:rPr lang="es-MX" sz="80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dn.larepublica.pe/sites/default/files/imagecache/img_noticia_640x384/imagen/2012/07/08/imagen-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353A8-BBA2-4BE1-858D-9F0242E02326}" type="slidenum">
              <a:rPr lang="es-ES_tradnl"/>
              <a:pPr>
                <a:defRPr/>
              </a:pPr>
              <a:t>13</a:t>
            </a:fld>
            <a:endParaRPr lang="es-ES_tradnl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62169" y="836712"/>
            <a:ext cx="7416824" cy="4752528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endParaRPr lang="es-MX" sz="900" dirty="0" smtClean="0"/>
          </a:p>
          <a:p>
            <a:pPr algn="ctr" eaLnBrk="1" hangingPunct="1">
              <a:buFontTx/>
              <a:buNone/>
            </a:pPr>
            <a:r>
              <a:rPr lang="es-MX" sz="2400" dirty="0" smtClean="0"/>
              <a:t>	</a:t>
            </a:r>
            <a:r>
              <a:rPr lang="es-MX" sz="4800" dirty="0" smtClean="0">
                <a:latin typeface="Algerian" panose="04020705040A02060702" pitchFamily="82" charset="0"/>
              </a:rPr>
              <a:t>La calidad educativa tiene que ver con un conjunto de elementos del sistema de formación profesional</a:t>
            </a:r>
            <a:endParaRPr lang="es-MX" sz="4800" b="1" dirty="0" smtClean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5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rsonal.us.es/jcordero/CONICA/pag06/06revoluc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16" y="1825046"/>
            <a:ext cx="7670922" cy="519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PE" altLang="es-PE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028700" y="638410"/>
            <a:ext cx="7086600" cy="7053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" altLang="es-PE" sz="2000" b="1" dirty="0" smtClean="0">
                <a:solidFill>
                  <a:srgbClr val="FF0000"/>
                </a:solidFill>
                <a:latin typeface="Eras Medium ITC" pitchFamily="34" charset="0"/>
              </a:rPr>
              <a:t>CUATRO CONOCIMIENTOS PROFUNDOS PARA ENTENDER LA CALIDAD</a:t>
            </a:r>
            <a:endParaRPr lang="es-ES" altLang="es-PE" sz="2000" b="1" dirty="0">
              <a:solidFill>
                <a:srgbClr val="FF0000"/>
              </a:solidFill>
              <a:latin typeface="Eras Medium ITC" pitchFamily="34" charset="0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082685" y="2204864"/>
            <a:ext cx="6629400" cy="366767"/>
          </a:xfrm>
          <a:prstGeom prst="rect">
            <a:avLst/>
          </a:prstGeom>
          <a:solidFill>
            <a:srgbClr val="00006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563563" indent="-182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100000"/>
              <a:buFont typeface="Times New Roman" pitchFamily="18" charset="0"/>
              <a:buNone/>
            </a:pPr>
            <a:r>
              <a:rPr lang="es-ES" altLang="es-PE" sz="1800" dirty="0" smtClean="0">
                <a:solidFill>
                  <a:schemeClr val="bg1"/>
                </a:solidFill>
                <a:latin typeface="Eras Medium ITC" pitchFamily="34" charset="0"/>
              </a:rPr>
              <a:t>Conocimiento de la organización como un sistema</a:t>
            </a:r>
            <a:endParaRPr lang="es-ES" altLang="es-PE" sz="1800" dirty="0">
              <a:solidFill>
                <a:schemeClr val="bg1"/>
              </a:solidFill>
              <a:latin typeface="Eras Medium ITC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400762" y="3068960"/>
            <a:ext cx="6629400" cy="366767"/>
          </a:xfrm>
          <a:prstGeom prst="rect">
            <a:avLst/>
          </a:prstGeom>
          <a:solidFill>
            <a:srgbClr val="00006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563563" indent="-182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100000"/>
              <a:buFont typeface="Times New Roman" pitchFamily="18" charset="0"/>
              <a:buNone/>
            </a:pPr>
            <a:r>
              <a:rPr lang="es-ES" altLang="es-PE" sz="1800" dirty="0" smtClean="0">
                <a:solidFill>
                  <a:schemeClr val="bg1"/>
                </a:solidFill>
                <a:latin typeface="Eras Medium ITC" pitchFamily="34" charset="0"/>
              </a:rPr>
              <a:t>Conocimiento de  variación y predicción</a:t>
            </a:r>
            <a:endParaRPr lang="es-ES" altLang="es-PE" sz="1800" dirty="0">
              <a:solidFill>
                <a:schemeClr val="bg1"/>
              </a:solidFill>
              <a:latin typeface="Eras Medium ITC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835696" y="4239397"/>
            <a:ext cx="6629400" cy="366767"/>
          </a:xfrm>
          <a:prstGeom prst="rect">
            <a:avLst/>
          </a:prstGeom>
          <a:solidFill>
            <a:srgbClr val="00006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563563" indent="-182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100000"/>
              <a:buFont typeface="Times New Roman" pitchFamily="18" charset="0"/>
              <a:buNone/>
            </a:pPr>
            <a:r>
              <a:rPr lang="es-ES" altLang="es-PE" sz="1800" dirty="0" smtClean="0">
                <a:solidFill>
                  <a:schemeClr val="bg1"/>
                </a:solidFill>
                <a:latin typeface="Eras Medium ITC" pitchFamily="34" charset="0"/>
              </a:rPr>
              <a:t>Conocimiento de  la raíz de las causas de las variaciones</a:t>
            </a:r>
            <a:endParaRPr lang="es-ES" altLang="es-PE" sz="1800" dirty="0">
              <a:solidFill>
                <a:schemeClr val="bg1"/>
              </a:solidFill>
              <a:latin typeface="Eras Medium ITC" pitchFamily="34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217686" y="5157192"/>
            <a:ext cx="6629400" cy="366767"/>
          </a:xfrm>
          <a:prstGeom prst="rect">
            <a:avLst/>
          </a:prstGeom>
          <a:solidFill>
            <a:srgbClr val="00006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563563" indent="-182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100000"/>
              <a:buFont typeface="Times New Roman" pitchFamily="18" charset="0"/>
              <a:buNone/>
            </a:pPr>
            <a:r>
              <a:rPr lang="es-ES" altLang="es-PE" sz="1800" dirty="0" smtClean="0">
                <a:solidFill>
                  <a:schemeClr val="bg1"/>
                </a:solidFill>
                <a:latin typeface="Eras Medium ITC" pitchFamily="34" charset="0"/>
              </a:rPr>
              <a:t>Conocimiento  y habilidad para motivar</a:t>
            </a:r>
            <a:endParaRPr lang="es-ES" altLang="es-PE" sz="1800" dirty="0">
              <a:solidFill>
                <a:schemeClr val="bg1"/>
              </a:solidFill>
              <a:latin typeface="Eras Medium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5715000" cy="838200"/>
          </a:xfrm>
          <a:solidFill>
            <a:srgbClr val="00FF00"/>
          </a:soli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ELEMENTOS CLAVE DE LA CALIDAD</a:t>
            </a:r>
          </a:p>
        </p:txBody>
      </p:sp>
      <p:sp>
        <p:nvSpPr>
          <p:cNvPr id="171011" name="Rectangle 3" descr="90%"/>
          <p:cNvSpPr>
            <a:spLocks noChangeArrowheads="1"/>
          </p:cNvSpPr>
          <p:nvPr/>
        </p:nvSpPr>
        <p:spPr bwMode="auto">
          <a:xfrm>
            <a:off x="3200400" y="5105400"/>
            <a:ext cx="2819400" cy="1371600"/>
          </a:xfrm>
          <a:prstGeom prst="rect">
            <a:avLst/>
          </a:prstGeom>
          <a:pattFill prst="pct90">
            <a:fgClr>
              <a:schemeClr val="accent2">
                <a:lumMod val="50000"/>
              </a:schemeClr>
            </a:fgClr>
            <a:bgClr>
              <a:srgbClr val="FF00FF"/>
            </a:bgClr>
          </a:pattFill>
          <a:ln w="12700">
            <a:solidFill>
              <a:srgbClr val="990099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Logros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1012" name="Rectangle 4" descr="90%"/>
          <p:cNvSpPr>
            <a:spLocks noChangeArrowheads="1"/>
          </p:cNvSpPr>
          <p:nvPr/>
        </p:nvSpPr>
        <p:spPr bwMode="auto">
          <a:xfrm>
            <a:off x="3200400" y="3962400"/>
            <a:ext cx="2819400" cy="914400"/>
          </a:xfrm>
          <a:prstGeom prst="rect">
            <a:avLst/>
          </a:prstGeom>
          <a:pattFill prst="pct90">
            <a:fgClr>
              <a:schemeClr val="accent2">
                <a:lumMod val="50000"/>
              </a:schemeClr>
            </a:fgClr>
            <a:bgClr>
              <a:srgbClr val="FF00FF"/>
            </a:bgClr>
          </a:pattFill>
          <a:ln w="12700">
            <a:solidFill>
              <a:srgbClr val="990099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Proyectos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de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mejora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1013" name="Rectangle 5" descr="90%"/>
          <p:cNvSpPr>
            <a:spLocks noChangeArrowheads="1"/>
          </p:cNvSpPr>
          <p:nvPr/>
        </p:nvSpPr>
        <p:spPr bwMode="auto">
          <a:xfrm>
            <a:off x="3200400" y="2838450"/>
            <a:ext cx="2819400" cy="914400"/>
          </a:xfrm>
          <a:prstGeom prst="rect">
            <a:avLst/>
          </a:prstGeom>
          <a:pattFill prst="pct90">
            <a:fgClr>
              <a:schemeClr val="accent2">
                <a:lumMod val="50000"/>
              </a:schemeClr>
            </a:fgClr>
            <a:bgClr>
              <a:srgbClr val="FF00FF"/>
            </a:bgClr>
          </a:pattFill>
          <a:ln w="12700">
            <a:solidFill>
              <a:srgbClr val="990099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Capacidades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1014" name="Rectangle 6" descr="90%"/>
          <p:cNvSpPr>
            <a:spLocks noChangeArrowheads="1"/>
          </p:cNvSpPr>
          <p:nvPr/>
        </p:nvSpPr>
        <p:spPr bwMode="auto">
          <a:xfrm>
            <a:off x="3200400" y="1695450"/>
            <a:ext cx="2819400" cy="914400"/>
          </a:xfrm>
          <a:prstGeom prst="rect">
            <a:avLst/>
          </a:prstGeom>
          <a:pattFill prst="pct90">
            <a:fgClr>
              <a:schemeClr val="accent2">
                <a:lumMod val="50000"/>
              </a:schemeClr>
            </a:fgClr>
            <a:bgClr>
              <a:srgbClr val="FF00FF"/>
            </a:bgClr>
          </a:pattFill>
          <a:ln w="12700">
            <a:solidFill>
              <a:srgbClr val="990099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Metas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1015" name="Oval 7" descr="Diagonal hacia arriba oscura"/>
          <p:cNvSpPr>
            <a:spLocks noChangeArrowheads="1"/>
          </p:cNvSpPr>
          <p:nvPr/>
        </p:nvSpPr>
        <p:spPr bwMode="auto">
          <a:xfrm>
            <a:off x="0" y="3200400"/>
            <a:ext cx="1676400" cy="1600200"/>
          </a:xfrm>
          <a:prstGeom prst="ellipse">
            <a:avLst/>
          </a:prstGeom>
          <a:pattFill prst="dkUpDiag">
            <a:fgClr>
              <a:srgbClr val="CC0000"/>
            </a:fgClr>
            <a:bgClr>
              <a:srgbClr val="FF6600"/>
            </a:bgClr>
          </a:pattFill>
          <a:ln w="12700">
            <a:solidFill>
              <a:srgbClr val="CC0000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Calidad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Personal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1016" name="Oval 8" descr="Diagonal hacia abajo oscura"/>
          <p:cNvSpPr>
            <a:spLocks noChangeArrowheads="1"/>
          </p:cNvSpPr>
          <p:nvPr/>
        </p:nvSpPr>
        <p:spPr bwMode="auto">
          <a:xfrm>
            <a:off x="6858000" y="3143250"/>
            <a:ext cx="1857375" cy="2019300"/>
          </a:xfrm>
          <a:prstGeom prst="ellipse">
            <a:avLst/>
          </a:prstGeom>
          <a:pattFill prst="dkDnDiag">
            <a:fgClr>
              <a:srgbClr val="003300"/>
            </a:fgClr>
            <a:bgClr>
              <a:schemeClr val="folHlink"/>
            </a:bgClr>
          </a:pattFill>
          <a:ln w="12700">
            <a:solidFill>
              <a:srgbClr val="003300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Calidad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 la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organizaciòn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990600" y="2046288"/>
            <a:ext cx="0" cy="1176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1006475" y="2057400"/>
            <a:ext cx="2168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990600" y="4816475"/>
            <a:ext cx="0" cy="1038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1006475" y="5867400"/>
            <a:ext cx="2168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1708150" y="3962400"/>
            <a:ext cx="260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1981200" y="3292475"/>
            <a:ext cx="0" cy="1190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1997075" y="4495800"/>
            <a:ext cx="1190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1997075" y="3276600"/>
            <a:ext cx="1190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6051550" y="2057400"/>
            <a:ext cx="488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6553200" y="2073275"/>
            <a:ext cx="0" cy="385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H="1">
            <a:off x="6010275" y="5943600"/>
            <a:ext cx="568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6051550" y="4419600"/>
            <a:ext cx="488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6035675" y="3276600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V="1">
            <a:off x="6569075" y="3916363"/>
            <a:ext cx="360363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447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5715000" cy="838200"/>
          </a:xfrm>
          <a:solidFill>
            <a:srgbClr val="00FF00"/>
          </a:soli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PRECISION    DE    LAS    METAS</a:t>
            </a:r>
          </a:p>
        </p:txBody>
      </p:sp>
      <p:sp>
        <p:nvSpPr>
          <p:cNvPr id="171011" name="Rectangle 3" descr="90%"/>
          <p:cNvSpPr>
            <a:spLocks noChangeArrowheads="1"/>
          </p:cNvSpPr>
          <p:nvPr/>
        </p:nvSpPr>
        <p:spPr bwMode="auto">
          <a:xfrm>
            <a:off x="3200400" y="5105400"/>
            <a:ext cx="2819400" cy="1371600"/>
          </a:xfrm>
          <a:prstGeom prst="rect">
            <a:avLst/>
          </a:prstGeom>
          <a:pattFill prst="pct90">
            <a:fgClr>
              <a:srgbClr val="990099"/>
            </a:fgClr>
            <a:bgClr>
              <a:srgbClr val="FF00FF"/>
            </a:bgClr>
          </a:pattFill>
          <a:ln w="12700">
            <a:solidFill>
              <a:srgbClr val="990099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Fomentan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el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desarrollo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de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estrategias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y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planes de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acción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1012" name="Rectangle 4" descr="90%"/>
          <p:cNvSpPr>
            <a:spLocks noChangeArrowheads="1"/>
          </p:cNvSpPr>
          <p:nvPr/>
        </p:nvSpPr>
        <p:spPr bwMode="auto">
          <a:xfrm>
            <a:off x="3200400" y="3962400"/>
            <a:ext cx="2819400" cy="914400"/>
          </a:xfrm>
          <a:prstGeom prst="rect">
            <a:avLst/>
          </a:prstGeom>
          <a:pattFill prst="pct90">
            <a:fgClr>
              <a:srgbClr val="990099"/>
            </a:fgClr>
            <a:bgClr>
              <a:srgbClr val="FF00FF"/>
            </a:bgClr>
          </a:pattFill>
          <a:ln w="12700">
            <a:solidFill>
              <a:srgbClr val="990099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Incentiva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la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continuidad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1013" name="Rectangle 5" descr="90%"/>
          <p:cNvSpPr>
            <a:spLocks noChangeArrowheads="1"/>
          </p:cNvSpPr>
          <p:nvPr/>
        </p:nvSpPr>
        <p:spPr bwMode="auto">
          <a:xfrm>
            <a:off x="3200400" y="2838450"/>
            <a:ext cx="2819400" cy="914400"/>
          </a:xfrm>
          <a:prstGeom prst="rect">
            <a:avLst/>
          </a:prstGeom>
          <a:pattFill prst="pct90">
            <a:fgClr>
              <a:srgbClr val="990099"/>
            </a:fgClr>
            <a:bgClr>
              <a:srgbClr val="FF00FF"/>
            </a:bgClr>
          </a:pattFill>
          <a:ln w="12700">
            <a:solidFill>
              <a:srgbClr val="990099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Regulan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esfuerzo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1014" name="Rectangle 6" descr="90%"/>
          <p:cNvSpPr>
            <a:spLocks noChangeArrowheads="1"/>
          </p:cNvSpPr>
          <p:nvPr/>
        </p:nvSpPr>
        <p:spPr bwMode="auto">
          <a:xfrm>
            <a:off x="3200400" y="1695450"/>
            <a:ext cx="2819400" cy="914400"/>
          </a:xfrm>
          <a:prstGeom prst="rect">
            <a:avLst/>
          </a:prstGeom>
          <a:pattFill prst="pct90">
            <a:fgClr>
              <a:srgbClr val="990099"/>
            </a:fgClr>
            <a:bgClr>
              <a:srgbClr val="FF00FF"/>
            </a:bgClr>
          </a:pattFill>
          <a:ln w="12700">
            <a:solidFill>
              <a:srgbClr val="990099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Direccionan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la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atención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1015" name="Oval 7" descr="Diagonal hacia arriba oscura"/>
          <p:cNvSpPr>
            <a:spLocks noChangeArrowheads="1"/>
          </p:cNvSpPr>
          <p:nvPr/>
        </p:nvSpPr>
        <p:spPr bwMode="auto">
          <a:xfrm>
            <a:off x="0" y="3200400"/>
            <a:ext cx="1676400" cy="1600200"/>
          </a:xfrm>
          <a:prstGeom prst="ellipse">
            <a:avLst/>
          </a:prstGeom>
          <a:pattFill prst="dkUpDiag">
            <a:fgClr>
              <a:srgbClr val="CC0000"/>
            </a:fgClr>
            <a:bgClr>
              <a:srgbClr val="FF6600"/>
            </a:bgClr>
          </a:pattFill>
          <a:ln w="12700">
            <a:solidFill>
              <a:srgbClr val="CC0000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Motivantes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porque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</a:t>
            </a:r>
          </a:p>
        </p:txBody>
      </p:sp>
      <p:sp>
        <p:nvSpPr>
          <p:cNvPr id="171016" name="Oval 8" descr="Diagonal hacia abajo oscura"/>
          <p:cNvSpPr>
            <a:spLocks noChangeArrowheads="1"/>
          </p:cNvSpPr>
          <p:nvPr/>
        </p:nvSpPr>
        <p:spPr bwMode="auto">
          <a:xfrm>
            <a:off x="6858000" y="3143250"/>
            <a:ext cx="1857375" cy="2019300"/>
          </a:xfrm>
          <a:prstGeom prst="ellipse">
            <a:avLst/>
          </a:prstGeom>
          <a:pattFill prst="dkDnDiag">
            <a:fgClr>
              <a:srgbClr val="003300"/>
            </a:fgClr>
            <a:bgClr>
              <a:schemeClr val="folHlink"/>
            </a:bgClr>
          </a:pattFill>
          <a:ln w="12700">
            <a:solidFill>
              <a:srgbClr val="003300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Garantizan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el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esempeño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para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el Plan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Mejora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990600" y="2046288"/>
            <a:ext cx="0" cy="1176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1006475" y="2057400"/>
            <a:ext cx="2168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990600" y="4816475"/>
            <a:ext cx="0" cy="1038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1006475" y="5867400"/>
            <a:ext cx="2168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1708150" y="3962400"/>
            <a:ext cx="260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1981200" y="3292475"/>
            <a:ext cx="0" cy="1190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1997075" y="4495800"/>
            <a:ext cx="1190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1997075" y="3276600"/>
            <a:ext cx="1190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6051550" y="2057400"/>
            <a:ext cx="488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6553200" y="2073275"/>
            <a:ext cx="0" cy="385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H="1">
            <a:off x="6010275" y="5943600"/>
            <a:ext cx="568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6051550" y="4419600"/>
            <a:ext cx="488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6035675" y="3276600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V="1">
            <a:off x="6569075" y="3916363"/>
            <a:ext cx="360363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4988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228600" y="1905000"/>
            <a:ext cx="2590800" cy="3200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838200" y="2362200"/>
            <a:ext cx="2057400" cy="2362200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1974709" y="2577306"/>
            <a:ext cx="1371600" cy="18288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1981200" y="2819400"/>
            <a:ext cx="1143000" cy="13716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3352800" y="2514600"/>
            <a:ext cx="1524000" cy="19050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99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5410200" y="2577306"/>
            <a:ext cx="2819400" cy="1613694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PE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514600" y="228600"/>
            <a:ext cx="2133600" cy="685800"/>
          </a:xfrm>
          <a:prstGeom prst="rect">
            <a:avLst/>
          </a:prstGeom>
          <a:solidFill>
            <a:srgbClr val="6699FF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78185" name="Rectangle 9"/>
          <p:cNvSpPr>
            <a:spLocks noChangeArrowheads="1"/>
          </p:cNvSpPr>
          <p:nvPr/>
        </p:nvSpPr>
        <p:spPr bwMode="auto">
          <a:xfrm>
            <a:off x="3429000" y="609600"/>
            <a:ext cx="2133600" cy="685800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PE" sz="1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8186" name="Rectangle 10"/>
          <p:cNvSpPr>
            <a:spLocks noChangeArrowheads="1"/>
          </p:cNvSpPr>
          <p:nvPr/>
        </p:nvSpPr>
        <p:spPr bwMode="auto">
          <a:xfrm>
            <a:off x="4419600" y="914400"/>
            <a:ext cx="3176736" cy="6858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PE" sz="1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8187" name="Rectangle 11"/>
          <p:cNvSpPr>
            <a:spLocks noChangeArrowheads="1"/>
          </p:cNvSpPr>
          <p:nvPr/>
        </p:nvSpPr>
        <p:spPr bwMode="auto">
          <a:xfrm>
            <a:off x="6065157" y="1328410"/>
            <a:ext cx="2133600" cy="6858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Calidad personal</a:t>
            </a:r>
            <a:endParaRPr lang="es-ES" sz="1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2590800" y="304800"/>
            <a:ext cx="1274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Expectativas</a:t>
            </a:r>
            <a:endParaRPr lang="es-ES" sz="1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3505200" y="60960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Desarrollo de capacidades</a:t>
            </a:r>
            <a:endParaRPr lang="es-ES" dirty="0"/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4876800" y="990600"/>
            <a:ext cx="1676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Motivaciones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0" y="1981200"/>
            <a:ext cx="10668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1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Entorno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1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1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Cultura</a:t>
            </a:r>
            <a:endParaRPr lang="es-ES" sz="1800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8192" name="Rectangle 16"/>
          <p:cNvSpPr>
            <a:spLocks noChangeArrowheads="1"/>
          </p:cNvSpPr>
          <p:nvPr/>
        </p:nvSpPr>
        <p:spPr bwMode="auto">
          <a:xfrm>
            <a:off x="1981200" y="3276600"/>
            <a:ext cx="1154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Esfuerzo</a:t>
            </a:r>
            <a:endParaRPr lang="es-ES" sz="18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8193" name="Rectangle 17"/>
          <p:cNvSpPr>
            <a:spLocks noChangeArrowheads="1"/>
          </p:cNvSpPr>
          <p:nvPr/>
        </p:nvSpPr>
        <p:spPr bwMode="auto">
          <a:xfrm>
            <a:off x="0" y="3886200"/>
            <a:ext cx="1544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1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Personalidad</a:t>
            </a:r>
            <a:endParaRPr lang="es-ES" sz="1800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8194" name="Rectangle 18"/>
          <p:cNvSpPr>
            <a:spLocks noChangeArrowheads="1"/>
          </p:cNvSpPr>
          <p:nvPr/>
        </p:nvSpPr>
        <p:spPr bwMode="auto">
          <a:xfrm>
            <a:off x="497169" y="3258457"/>
            <a:ext cx="14622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Compromiso</a:t>
            </a:r>
            <a:endParaRPr lang="es-ES" sz="18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8195" name="Rectangle 19"/>
          <p:cNvSpPr>
            <a:spLocks noChangeArrowheads="1"/>
          </p:cNvSpPr>
          <p:nvPr/>
        </p:nvSpPr>
        <p:spPr bwMode="auto">
          <a:xfrm>
            <a:off x="3505200" y="3276600"/>
            <a:ext cx="1385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1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Desempeño</a:t>
            </a:r>
            <a:endParaRPr lang="es-ES" sz="1800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8196" name="Text Box 20"/>
          <p:cNvSpPr txBox="1">
            <a:spLocks noChangeArrowheads="1"/>
          </p:cNvSpPr>
          <p:nvPr/>
        </p:nvSpPr>
        <p:spPr bwMode="auto">
          <a:xfrm>
            <a:off x="5600700" y="2730728"/>
            <a:ext cx="24384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b="1" dirty="0" smtClean="0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META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b="1" dirty="0" smtClean="0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Formación profesional para el desarrollo humano  sostenible </a:t>
            </a:r>
            <a:endParaRPr lang="es-ES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2362200" y="5867400"/>
            <a:ext cx="2133600" cy="685800"/>
          </a:xfrm>
          <a:prstGeom prst="rect">
            <a:avLst/>
          </a:prstGeom>
          <a:solidFill>
            <a:srgbClr val="6699FF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78198" name="Rectangle 22"/>
          <p:cNvSpPr>
            <a:spLocks noChangeArrowheads="1"/>
          </p:cNvSpPr>
          <p:nvPr/>
        </p:nvSpPr>
        <p:spPr bwMode="auto">
          <a:xfrm>
            <a:off x="3429000" y="5486400"/>
            <a:ext cx="2133600" cy="685800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PE" sz="1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8199" name="Rectangle 23"/>
          <p:cNvSpPr>
            <a:spLocks noChangeArrowheads="1"/>
          </p:cNvSpPr>
          <p:nvPr/>
        </p:nvSpPr>
        <p:spPr bwMode="auto">
          <a:xfrm>
            <a:off x="4419600" y="5105400"/>
            <a:ext cx="2133600" cy="6858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PE" sz="1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8200" name="Rectangle 24"/>
          <p:cNvSpPr>
            <a:spLocks noChangeArrowheads="1"/>
          </p:cNvSpPr>
          <p:nvPr/>
        </p:nvSpPr>
        <p:spPr bwMode="auto">
          <a:xfrm>
            <a:off x="5867400" y="4572000"/>
            <a:ext cx="2133600" cy="6858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MX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Competencias</a:t>
            </a:r>
            <a:endParaRPr lang="es-ES" sz="1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8201" name="Text Box 25"/>
          <p:cNvSpPr txBox="1">
            <a:spLocks noChangeArrowheads="1"/>
          </p:cNvSpPr>
          <p:nvPr/>
        </p:nvSpPr>
        <p:spPr bwMode="auto">
          <a:xfrm>
            <a:off x="2667000" y="6096000"/>
            <a:ext cx="9781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Impronta</a:t>
            </a:r>
            <a:endParaRPr lang="es-E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8202" name="Text Box 26"/>
          <p:cNvSpPr txBox="1">
            <a:spLocks noChangeArrowheads="1"/>
          </p:cNvSpPr>
          <p:nvPr/>
        </p:nvSpPr>
        <p:spPr bwMode="auto">
          <a:xfrm>
            <a:off x="3581400" y="5715000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DesARROLLO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78203" name="Text Box 27"/>
          <p:cNvSpPr txBox="1">
            <a:spLocks noChangeArrowheads="1"/>
          </p:cNvSpPr>
          <p:nvPr/>
        </p:nvSpPr>
        <p:spPr bwMode="auto">
          <a:xfrm>
            <a:off x="4876800" y="5181600"/>
            <a:ext cx="137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s-MX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aprendizaje</a:t>
            </a:r>
            <a:endParaRPr lang="es-E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scuelaparaelexito.com/wp-content/uploads/2013/03/meta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3713"/>
            <a:ext cx="7527416" cy="447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8064" y="3789040"/>
            <a:ext cx="2386608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PE" sz="2000" dirty="0" smtClean="0"/>
              <a:t>Situación del futuro</a:t>
            </a:r>
            <a:endParaRPr lang="es-PE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566553" y="193204"/>
            <a:ext cx="5688632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 smtClean="0"/>
              <a:t>LA MEJORA CONTINUA</a:t>
            </a:r>
            <a:endParaRPr lang="es-PE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27584" y="4704278"/>
            <a:ext cx="2386608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dirty="0" smtClean="0"/>
              <a:t>Situación actual</a:t>
            </a:r>
            <a:endParaRPr lang="es-PE" sz="20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3575" y="2264070"/>
            <a:ext cx="238660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dirty="0" smtClean="0"/>
              <a:t>¿Dónde estamos?</a:t>
            </a:r>
            <a:endParaRPr lang="es-PE" sz="20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778996" y="1300946"/>
            <a:ext cx="238660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dirty="0" smtClean="0"/>
              <a:t>¿Dónde queremos estar?</a:t>
            </a:r>
            <a:endParaRPr lang="es-PE" sz="2000" dirty="0"/>
          </a:p>
        </p:txBody>
      </p:sp>
      <p:sp>
        <p:nvSpPr>
          <p:cNvPr id="3" name="2 Flecha derecha"/>
          <p:cNvSpPr/>
          <p:nvPr/>
        </p:nvSpPr>
        <p:spPr>
          <a:xfrm rot="19982996">
            <a:off x="3802149" y="4595748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62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normAutofit/>
          </a:bodyPr>
          <a:lstStyle/>
          <a:p>
            <a:pPr algn="ctr" eaLnBrk="1" hangingPunct="1"/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FILOSOFIA DE LA MEJORA CONTINUA DE CALIDAD</a:t>
            </a: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921162" y="2127305"/>
            <a:ext cx="7150100" cy="41021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3278188" y="1982788"/>
            <a:ext cx="3044825" cy="643766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Superar</a:t>
            </a:r>
            <a:r>
              <a:rPr lang="en-US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las</a:t>
            </a:r>
            <a:r>
              <a:rPr lang="en-US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causas</a:t>
            </a:r>
            <a:r>
              <a:rPr lang="en-US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</a:t>
            </a:r>
            <a:r>
              <a:rPr lang="en-US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originan</a:t>
            </a:r>
            <a:r>
              <a:rPr lang="en-US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los </a:t>
            </a:r>
            <a:r>
              <a:rPr lang="en-US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problemas</a:t>
            </a:r>
            <a:endParaRPr lang="en-US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921162" y="2629198"/>
            <a:ext cx="1597025" cy="920765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Valorizar</a:t>
            </a:r>
            <a:r>
              <a:rPr lang="en-US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y/o </a:t>
            </a:r>
            <a:r>
              <a:rPr lang="en-US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revalorizar</a:t>
            </a:r>
            <a:r>
              <a:rPr lang="en-US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actores</a:t>
            </a:r>
            <a:endParaRPr lang="en-US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6554788" y="3811588"/>
            <a:ext cx="2435225" cy="366767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Evitar</a:t>
            </a:r>
            <a:r>
              <a:rPr lang="en-US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los </a:t>
            </a:r>
            <a:r>
              <a:rPr lang="en-US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conflictos</a:t>
            </a:r>
            <a:endParaRPr lang="en-US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83568" y="4437112"/>
            <a:ext cx="1597025" cy="920765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Compromiso</a:t>
            </a:r>
            <a:r>
              <a:rPr lang="en-US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de los  </a:t>
            </a:r>
            <a:r>
              <a:rPr lang="en-US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actores</a:t>
            </a:r>
            <a:endParaRPr lang="en-US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203575" y="5580868"/>
            <a:ext cx="1597025" cy="920765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Emplear</a:t>
            </a:r>
            <a:r>
              <a:rPr lang="en-US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mètodos</a:t>
            </a:r>
            <a:r>
              <a:rPr lang="en-US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cientìficos</a:t>
            </a:r>
            <a:endParaRPr lang="en-US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172558" y="5026870"/>
            <a:ext cx="2050692" cy="147476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Suiperar</a:t>
            </a:r>
            <a:r>
              <a:rPr lang="en-US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en-US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las</a:t>
            </a:r>
            <a:r>
              <a:rPr lang="en-US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fallas</a:t>
            </a:r>
            <a:endParaRPr lang="en-US" b="1" dirty="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 </a:t>
            </a:r>
            <a:r>
              <a:rPr lang="en-US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las</a:t>
            </a:r>
            <a:endParaRPr lang="en-US" b="1" dirty="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organizaciones</a:t>
            </a:r>
            <a:endParaRPr lang="en-US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15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2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547544" y="1729527"/>
            <a:ext cx="7996185" cy="4548401"/>
          </a:xfrm>
          <a:prstGeom prst="rect">
            <a:avLst/>
          </a:prstGeom>
          <a:solidFill>
            <a:srgbClr val="FFFF00">
              <a:alpha val="8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s-PE" altLang="es-PE">
              <a:latin typeface="Times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14400" y="304800"/>
            <a:ext cx="662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_tradnl" altLang="es-PE" sz="3600" b="1" dirty="0" smtClean="0">
                <a:solidFill>
                  <a:srgbClr val="FFFF00"/>
                </a:solidFill>
                <a:latin typeface="Arial" pitchFamily="34" charset="0"/>
              </a:rPr>
              <a:t>EL CICLO DEMING</a:t>
            </a:r>
            <a:endParaRPr lang="es-ES_tradnl" altLang="es-PE" sz="4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3016" name="Line 5"/>
          <p:cNvSpPr>
            <a:spLocks noChangeShapeType="1"/>
          </p:cNvSpPr>
          <p:nvPr/>
        </p:nvSpPr>
        <p:spPr bwMode="auto">
          <a:xfrm>
            <a:off x="547544" y="1753612"/>
            <a:ext cx="3186256" cy="1827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43017" name="Line 6"/>
          <p:cNvSpPr>
            <a:spLocks noChangeShapeType="1"/>
          </p:cNvSpPr>
          <p:nvPr/>
        </p:nvSpPr>
        <p:spPr bwMode="auto">
          <a:xfrm flipH="1">
            <a:off x="547544" y="4038600"/>
            <a:ext cx="3338656" cy="22393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43018" name="Line 7"/>
          <p:cNvSpPr>
            <a:spLocks noChangeShapeType="1"/>
          </p:cNvSpPr>
          <p:nvPr/>
        </p:nvSpPr>
        <p:spPr bwMode="auto">
          <a:xfrm flipH="1">
            <a:off x="5486399" y="1753612"/>
            <a:ext cx="3057329" cy="1827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43019" name="Line 8"/>
          <p:cNvSpPr>
            <a:spLocks noChangeShapeType="1"/>
          </p:cNvSpPr>
          <p:nvPr/>
        </p:nvSpPr>
        <p:spPr bwMode="auto">
          <a:xfrm>
            <a:off x="5410200" y="4038600"/>
            <a:ext cx="3050232" cy="22393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43020" name="Text Box 9"/>
          <p:cNvSpPr txBox="1">
            <a:spLocks noChangeArrowheads="1"/>
          </p:cNvSpPr>
          <p:nvPr/>
        </p:nvSpPr>
        <p:spPr bwMode="auto">
          <a:xfrm>
            <a:off x="3275856" y="1938278"/>
            <a:ext cx="2879268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s-ES_tradnl" altLang="es-PE" sz="1800" b="1" dirty="0">
              <a:latin typeface="Arial" pitchFamily="34" charset="0"/>
            </a:endParaRPr>
          </a:p>
          <a:p>
            <a:pPr marL="263525" lvl="1" indent="-263525">
              <a:buAutoNum type="alphaLcPeriod"/>
              <a:tabLst>
                <a:tab pos="263525" algn="l"/>
              </a:tabLst>
            </a:pPr>
            <a:r>
              <a:rPr lang="es-ES_tradnl" altLang="es-PE" sz="1400" b="1" dirty="0" smtClean="0">
                <a:latin typeface="Arial" pitchFamily="34" charset="0"/>
              </a:rPr>
              <a:t>Tratar de cambiar bajo condiciones controladas</a:t>
            </a:r>
          </a:p>
          <a:p>
            <a:pPr marL="174625" lvl="1" indent="-174625">
              <a:buAutoNum type="alphaLcPeriod"/>
            </a:pPr>
            <a:r>
              <a:rPr lang="es-ES_tradnl" altLang="es-PE" sz="1400" b="1" dirty="0" smtClean="0">
                <a:latin typeface="Arial" pitchFamily="34" charset="0"/>
              </a:rPr>
              <a:t>  Asegura el  funcionamiento </a:t>
            </a:r>
          </a:p>
          <a:p>
            <a:pPr marL="263525" lvl="1" indent="0"/>
            <a:r>
              <a:rPr lang="es-ES_tradnl" altLang="es-PE" sz="1400" b="1" dirty="0" smtClean="0">
                <a:latin typeface="Arial" pitchFamily="34" charset="0"/>
              </a:rPr>
              <a:t>del proceso que se  está mejorando</a:t>
            </a:r>
          </a:p>
          <a:p>
            <a:pPr marL="1193800" lvl="1" indent="-450850"/>
            <a:r>
              <a:rPr lang="es-ES_tradnl" altLang="es-PE" sz="1400" b="1" dirty="0" smtClean="0">
                <a:latin typeface="Arial" pitchFamily="34" charset="0"/>
              </a:rPr>
              <a:t>		 </a:t>
            </a:r>
          </a:p>
          <a:p>
            <a:pPr lvl="1"/>
            <a:endParaRPr lang="es-ES_tradnl" altLang="es-PE" sz="1400" b="1" dirty="0">
              <a:latin typeface="Arial" pitchFamily="34" charset="0"/>
            </a:endParaRPr>
          </a:p>
          <a:p>
            <a:pPr algn="ctr"/>
            <a:endParaRPr lang="es-ES_tradnl" altLang="es-PE" sz="1400" b="1" dirty="0">
              <a:latin typeface="Arial" pitchFamily="34" charset="0"/>
            </a:endParaRPr>
          </a:p>
        </p:txBody>
      </p:sp>
      <p:sp>
        <p:nvSpPr>
          <p:cNvPr id="43021" name="Text Box 10"/>
          <p:cNvSpPr txBox="1">
            <a:spLocks noChangeArrowheads="1"/>
          </p:cNvSpPr>
          <p:nvPr/>
        </p:nvSpPr>
        <p:spPr bwMode="auto">
          <a:xfrm>
            <a:off x="4098233" y="4076015"/>
            <a:ext cx="1095173" cy="369332"/>
          </a:xfrm>
          <a:prstGeom prst="rect">
            <a:avLst/>
          </a:prstGeom>
          <a:solidFill>
            <a:srgbClr val="FFD1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altLang="es-PE" sz="1800" b="1" dirty="0" smtClean="0">
                <a:latin typeface="Arial" pitchFamily="34" charset="0"/>
              </a:rPr>
              <a:t>ACCION</a:t>
            </a:r>
            <a:endParaRPr lang="es-ES_tradnl" altLang="es-PE" sz="1800" b="1" dirty="0">
              <a:latin typeface="Arial" pitchFamily="34" charset="0"/>
            </a:endParaRPr>
          </a:p>
        </p:txBody>
      </p:sp>
      <p:sp>
        <p:nvSpPr>
          <p:cNvPr id="43022" name="Text Box 11"/>
          <p:cNvSpPr txBox="1">
            <a:spLocks noChangeArrowheads="1"/>
          </p:cNvSpPr>
          <p:nvPr/>
        </p:nvSpPr>
        <p:spPr bwMode="auto">
          <a:xfrm>
            <a:off x="3124200" y="4800600"/>
            <a:ext cx="3733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3525" indent="-263525"/>
            <a:r>
              <a:rPr lang="es-ES_tradnl" altLang="es-PE" sz="1800" b="1" dirty="0" smtClean="0">
                <a:latin typeface="Arial" pitchFamily="34" charset="0"/>
              </a:rPr>
              <a:t>a. Basado en los resultados anteriores, mejorar </a:t>
            </a:r>
          </a:p>
          <a:p>
            <a:pPr marL="263525" indent="-263525"/>
            <a:r>
              <a:rPr lang="es-ES_tradnl" altLang="es-PE" sz="1800" b="1" dirty="0" smtClean="0">
                <a:latin typeface="Arial" pitchFamily="34" charset="0"/>
              </a:rPr>
              <a:t>	el proceso o el sistema</a:t>
            </a:r>
          </a:p>
          <a:p>
            <a:pPr marL="263525" indent="-263525"/>
            <a:r>
              <a:rPr lang="es-ES_tradnl" altLang="es-PE" sz="1800" b="1" dirty="0" smtClean="0">
                <a:latin typeface="Arial" pitchFamily="34" charset="0"/>
              </a:rPr>
              <a:t>b. Repetir el ciclo cuantas veces sea necesario</a:t>
            </a:r>
          </a:p>
        </p:txBody>
      </p:sp>
      <p:sp>
        <p:nvSpPr>
          <p:cNvPr id="43023" name="Text Box 12"/>
          <p:cNvSpPr txBox="1">
            <a:spLocks noChangeArrowheads="1"/>
          </p:cNvSpPr>
          <p:nvPr/>
        </p:nvSpPr>
        <p:spPr bwMode="auto">
          <a:xfrm>
            <a:off x="7518015" y="2182535"/>
            <a:ext cx="1095236" cy="369332"/>
          </a:xfrm>
          <a:prstGeom prst="rect">
            <a:avLst/>
          </a:prstGeom>
          <a:solidFill>
            <a:srgbClr val="FFD1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altLang="es-PE" sz="1800" b="1" dirty="0" smtClean="0">
                <a:latin typeface="Arial" pitchFamily="34" charset="0"/>
              </a:rPr>
              <a:t>Verificar</a:t>
            </a:r>
            <a:endParaRPr lang="es-ES_tradnl" altLang="es-PE" sz="1800" b="1" dirty="0">
              <a:latin typeface="Arial" pitchFamily="34" charset="0"/>
            </a:endParaRPr>
          </a:p>
        </p:txBody>
      </p:sp>
      <p:sp>
        <p:nvSpPr>
          <p:cNvPr id="43024" name="Text Box 13"/>
          <p:cNvSpPr txBox="1">
            <a:spLocks noChangeArrowheads="1"/>
          </p:cNvSpPr>
          <p:nvPr/>
        </p:nvSpPr>
        <p:spPr bwMode="auto">
          <a:xfrm>
            <a:off x="547544" y="2485440"/>
            <a:ext cx="1524000" cy="369332"/>
          </a:xfrm>
          <a:prstGeom prst="rect">
            <a:avLst/>
          </a:prstGeom>
          <a:solidFill>
            <a:srgbClr val="FFD1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altLang="es-PE" sz="1800" b="1" dirty="0" smtClean="0">
                <a:latin typeface="Arial" pitchFamily="34" charset="0"/>
              </a:rPr>
              <a:t>Plan</a:t>
            </a:r>
            <a:endParaRPr lang="es-ES_tradnl" altLang="es-PE" sz="1800" b="1" dirty="0">
              <a:latin typeface="Arial" pitchFamily="34" charset="0"/>
            </a:endParaRPr>
          </a:p>
        </p:txBody>
      </p:sp>
      <p:sp>
        <p:nvSpPr>
          <p:cNvPr id="43025" name="Text Box 14"/>
          <p:cNvSpPr txBox="1">
            <a:spLocks noChangeArrowheads="1"/>
          </p:cNvSpPr>
          <p:nvPr/>
        </p:nvSpPr>
        <p:spPr bwMode="auto">
          <a:xfrm>
            <a:off x="609600" y="2854772"/>
            <a:ext cx="2514600" cy="19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30000"/>
              </a:spcBef>
              <a:buAutoNum type="alphaLcPeriod"/>
            </a:pPr>
            <a:r>
              <a:rPr lang="es-ES_tradnl" altLang="es-PE" sz="1600" b="1" dirty="0" smtClean="0">
                <a:latin typeface="Arial" pitchFamily="34" charset="0"/>
              </a:rPr>
              <a:t>Diseñar el cambio</a:t>
            </a:r>
          </a:p>
          <a:p>
            <a:pPr marL="342900" indent="-342900">
              <a:spcBef>
                <a:spcPct val="30000"/>
              </a:spcBef>
              <a:buAutoNum type="alphaLcPeriod"/>
            </a:pPr>
            <a:r>
              <a:rPr lang="es-ES_tradnl" altLang="es-PE" sz="1600" b="1" dirty="0" smtClean="0">
                <a:latin typeface="Arial" pitchFamily="34" charset="0"/>
              </a:rPr>
              <a:t>Revisar los datos,</a:t>
            </a:r>
          </a:p>
          <a:p>
            <a:pPr marL="363538" indent="-363538">
              <a:spcBef>
                <a:spcPct val="30000"/>
              </a:spcBef>
            </a:pPr>
            <a:r>
              <a:rPr lang="es-ES_tradnl" altLang="es-PE" sz="1600" b="1" dirty="0">
                <a:latin typeface="Arial" pitchFamily="34" charset="0"/>
              </a:rPr>
              <a:t> </a:t>
            </a:r>
            <a:r>
              <a:rPr lang="es-ES_tradnl" altLang="es-PE" sz="1600" b="1" dirty="0" smtClean="0">
                <a:latin typeface="Arial" pitchFamily="34" charset="0"/>
              </a:rPr>
              <a:t>     consultar con    expertos, llevar a cabo estudios con antecedentes</a:t>
            </a:r>
            <a:endParaRPr lang="es-ES_tradnl" altLang="es-PE" sz="1600" b="1" dirty="0">
              <a:latin typeface="Arial" pitchFamily="34" charset="0"/>
            </a:endParaRPr>
          </a:p>
          <a:p>
            <a:pPr>
              <a:buFont typeface="Times"/>
              <a:buChar char="•"/>
            </a:pPr>
            <a:endParaRPr lang="es-ES_tradnl" altLang="es-PE" sz="1800" b="1" dirty="0">
              <a:latin typeface="Arial" pitchFamily="34" charset="0"/>
            </a:endParaRPr>
          </a:p>
        </p:txBody>
      </p:sp>
      <p:sp>
        <p:nvSpPr>
          <p:cNvPr id="43026" name="Text Box 15"/>
          <p:cNvSpPr txBox="1">
            <a:spLocks noChangeArrowheads="1"/>
          </p:cNvSpPr>
          <p:nvPr/>
        </p:nvSpPr>
        <p:spPr bwMode="auto">
          <a:xfrm>
            <a:off x="6732240" y="2667000"/>
            <a:ext cx="1811489" cy="209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3525" indent="-263525">
              <a:spcBef>
                <a:spcPct val="30000"/>
              </a:spcBef>
            </a:pPr>
            <a:r>
              <a:rPr lang="es-ES_tradnl" altLang="es-PE" sz="1400" b="1" dirty="0">
                <a:latin typeface="Arial" pitchFamily="34" charset="0"/>
              </a:rPr>
              <a:t> </a:t>
            </a:r>
            <a:r>
              <a:rPr lang="es-ES_tradnl" altLang="es-PE" sz="1400" b="1" dirty="0" smtClean="0">
                <a:latin typeface="Arial" pitchFamily="34" charset="0"/>
              </a:rPr>
              <a:t> a. Medir los resultados del cambio</a:t>
            </a:r>
          </a:p>
          <a:p>
            <a:pPr marL="263525" indent="-263525">
              <a:spcBef>
                <a:spcPct val="30000"/>
              </a:spcBef>
            </a:pPr>
            <a:r>
              <a:rPr lang="es-ES_tradnl" altLang="es-PE" sz="1400" b="1" dirty="0" smtClean="0">
                <a:latin typeface="Arial" pitchFamily="34" charset="0"/>
              </a:rPr>
              <a:t>b.  Identificar otras preguntas importantes para contestar, u otras mejoras para ensayar</a:t>
            </a:r>
            <a:endParaRPr lang="es-ES_tradnl" altLang="es-PE" sz="1400" b="1" dirty="0">
              <a:latin typeface="Arial" pitchFamily="34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03635" y="1753612"/>
            <a:ext cx="1524000" cy="369332"/>
          </a:xfrm>
          <a:prstGeom prst="rect">
            <a:avLst/>
          </a:prstGeom>
          <a:solidFill>
            <a:srgbClr val="FFD1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altLang="es-PE" sz="1800" b="1" dirty="0" smtClean="0">
                <a:latin typeface="Arial" pitchFamily="34" charset="0"/>
              </a:rPr>
              <a:t>Hacer</a:t>
            </a:r>
            <a:endParaRPr lang="es-ES_tradnl" altLang="es-PE" sz="1800" b="1" dirty="0">
              <a:latin typeface="Arial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918048" y="3543448"/>
            <a:ext cx="130958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altLang="es-PE" sz="1800" b="1" dirty="0" smtClean="0">
                <a:latin typeface="Arial" pitchFamily="34" charset="0"/>
              </a:rPr>
              <a:t>CALIDAD</a:t>
            </a:r>
            <a:endParaRPr lang="es-ES_tradnl" altLang="es-PE" sz="18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NTONIA CASTRO\Escritorio\plan estratég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3214688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4000"/>
              </a:srgbClr>
            </a:outerShdw>
          </a:effectLst>
        </p:spPr>
      </p:pic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4FDC4DCA-0C41-4AC7-99DE-0DBF083516C9}" type="slidenum">
              <a:rPr lang="es-ES"/>
              <a:pPr algn="ctr">
                <a:defRPr/>
              </a:pPr>
              <a:t>21</a:t>
            </a:fld>
            <a:endParaRPr lang="es-ES"/>
          </a:p>
        </p:txBody>
      </p:sp>
      <p:sp>
        <p:nvSpPr>
          <p:cNvPr id="8" name="5 Marcador de fecha"/>
          <p:cNvSpPr>
            <a:spLocks noGrp="1"/>
          </p:cNvSpPr>
          <p:nvPr>
            <p:ph type="dt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F9F31964-E1D0-4ACB-8C8A-D39ABEA4AFF0}" type="datetime1">
              <a:rPr lang="es-ES"/>
              <a:pPr algn="r">
                <a:defRPr/>
              </a:pPr>
              <a:t>09/10/2013</a:t>
            </a:fld>
            <a:endParaRPr lang="es-ES"/>
          </a:p>
        </p:txBody>
      </p:sp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3714750" y="409386"/>
            <a:ext cx="5429250" cy="1687890"/>
          </a:xfrm>
          <a:prstGeom prst="ellipse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PE" b="1" dirty="0">
                <a:solidFill>
                  <a:srgbClr val="FF0000"/>
                </a:solidFill>
                <a:latin typeface="Calibri" pitchFamily="34" charset="0"/>
              </a:rPr>
              <a:t>LA CALIDAD </a:t>
            </a:r>
            <a:r>
              <a:rPr lang="es-PE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PE" b="1" dirty="0">
                <a:solidFill>
                  <a:srgbClr val="FF0000"/>
                </a:solidFill>
                <a:latin typeface="Calibri" pitchFamily="34" charset="0"/>
              </a:rPr>
              <a:t>ESTA DEFINIDA COMO EL LOGRO DE OBJETIVOS FIJADOS EN PLAN ESTRATEGICO DE DESARROLLO INSTITUCIONAL</a:t>
            </a:r>
            <a:endParaRPr lang="es-E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3727450" y="3000375"/>
            <a:ext cx="5416550" cy="3416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b="1" dirty="0">
              <a:solidFill>
                <a:srgbClr val="FF0000"/>
              </a:solidFill>
              <a:latin typeface="+mn-lt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rgbClr val="FF0000"/>
                </a:solidFill>
                <a:latin typeface="+mn-lt"/>
                <a:cs typeface="Arial" charset="0"/>
              </a:rPr>
              <a:t>DESARROLLO PERSONAL, PROFESIONAL Y GENERACIONAL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rgbClr val="FF0000"/>
                </a:solidFill>
                <a:latin typeface="+mn-lt"/>
                <a:cs typeface="Arial" charset="0"/>
              </a:rPr>
              <a:t>FORMACION ACADEMICA Y PROFESIONAL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rgbClr val="FF0000"/>
                </a:solidFill>
                <a:latin typeface="+mn-lt"/>
                <a:cs typeface="Arial" charset="0"/>
              </a:rPr>
              <a:t>HISTORIA  Y  PROSPECTIVA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rgbClr val="FF0000"/>
                </a:solidFill>
                <a:latin typeface="+mn-lt"/>
                <a:cs typeface="Arial" charset="0"/>
              </a:rPr>
              <a:t> LA UNIVERSIDAD COMO REFERENTE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rgbClr val="FF0000"/>
                </a:solidFill>
                <a:latin typeface="+mn-lt"/>
                <a:cs typeface="Arial" charset="0"/>
              </a:rPr>
              <a:t>RESULTADOS DE INDICADORES DE ALTA CALIDAD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rgbClr val="FF0000"/>
                </a:solidFill>
                <a:latin typeface="+mn-lt"/>
                <a:cs typeface="Arial" charset="0"/>
              </a:rPr>
              <a:t>ESTANDARES NACIONALES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rgbClr val="FF0000"/>
                </a:solidFill>
                <a:latin typeface="+mn-lt"/>
                <a:cs typeface="Arial" charset="0"/>
              </a:rPr>
              <a:t>ACREDITACIONES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rgbClr val="FF0000"/>
                </a:solidFill>
                <a:latin typeface="+mn-lt"/>
                <a:cs typeface="Arial" charset="0"/>
              </a:rPr>
              <a:t>FRANQUICIAS EDUCATIVAS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cs typeface="Arial" charset="0"/>
            </a:endParaRPr>
          </a:p>
        </p:txBody>
      </p:sp>
      <p:pic>
        <p:nvPicPr>
          <p:cNvPr id="81930" name="Picture 10" descr="0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8663" y="2478087"/>
            <a:ext cx="1079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06315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81924" grpId="1" animBg="1"/>
      <p:bldP spid="819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b="5785"/>
          <a:stretch>
            <a:fillRect/>
          </a:stretch>
        </p:blipFill>
        <p:spPr bwMode="auto">
          <a:xfrm>
            <a:off x="285750" y="214313"/>
            <a:ext cx="3214688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4211638" y="981075"/>
            <a:ext cx="4475162" cy="1943100"/>
          </a:xfrm>
        </p:spPr>
        <p:txBody>
          <a:bodyPr/>
          <a:lstStyle/>
          <a:p>
            <a:r>
              <a:rPr lang="es-ES" smtClean="0"/>
              <a:t>Universidad del Perú 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539750" y="1989138"/>
            <a:ext cx="2736850" cy="719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4400" dirty="0">
                <a:latin typeface="+mj-lt"/>
                <a:ea typeface="+mj-ea"/>
                <a:cs typeface="+mj-cs"/>
              </a:rPr>
              <a:t>VISIÓN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539750" y="3860800"/>
            <a:ext cx="2736850" cy="863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4400" dirty="0">
                <a:latin typeface="+mj-lt"/>
                <a:ea typeface="+mj-ea"/>
                <a:cs typeface="+mj-cs"/>
              </a:rPr>
              <a:t>MISIÓN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 bwMode="auto">
          <a:xfrm>
            <a:off x="3635375" y="765175"/>
            <a:ext cx="5113338" cy="19431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PE" dirty="0">
              <a:latin typeface="+mn-lt"/>
              <a:cs typeface="Arial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dirty="0">
                <a:solidFill>
                  <a:srgbClr val="FF0000"/>
                </a:solidFill>
                <a:latin typeface="+mn-lt"/>
              </a:rPr>
              <a:t>	</a:t>
            </a:r>
            <a:r>
              <a:rPr lang="es-PE" sz="2000" dirty="0" smtClean="0">
                <a:solidFill>
                  <a:srgbClr val="FF0000"/>
                </a:solidFill>
                <a:latin typeface="+mn-lt"/>
              </a:rPr>
              <a:t>Universidad del Perú </a:t>
            </a:r>
            <a:r>
              <a:rPr lang="es-PE" sz="2000" dirty="0">
                <a:solidFill>
                  <a:srgbClr val="FF0000"/>
                </a:solidFill>
                <a:latin typeface="+mn-lt"/>
              </a:rPr>
              <a:t>referente nacional e internacional en educación de calidad, basada en investigación humanística, científica y tecnológica con excelencia académica, comprometida con el desarrollo humano y sostenible</a:t>
            </a:r>
            <a:r>
              <a:rPr lang="es-PE" sz="2000" dirty="0" smtClean="0">
                <a:solidFill>
                  <a:srgbClr val="FF0000"/>
                </a:solidFill>
                <a:latin typeface="+mn-lt"/>
              </a:rPr>
              <a:t>, líder en la promoción  de la creación cultural y artística (</a:t>
            </a:r>
            <a:r>
              <a:rPr lang="es-PE" sz="2000" dirty="0">
                <a:solidFill>
                  <a:srgbClr val="FF0000"/>
                </a:solidFill>
                <a:latin typeface="+mn-lt"/>
              </a:rPr>
              <a:t>R. R. 05157-R-11)</a:t>
            </a:r>
          </a:p>
        </p:txBody>
      </p:sp>
      <p:sp>
        <p:nvSpPr>
          <p:cNvPr id="10" name="2 Subtítulo"/>
          <p:cNvSpPr txBox="1">
            <a:spLocks/>
          </p:cNvSpPr>
          <p:nvPr/>
        </p:nvSpPr>
        <p:spPr bwMode="auto">
          <a:xfrm>
            <a:off x="3635375" y="3068638"/>
            <a:ext cx="5184775" cy="2305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PE" dirty="0">
              <a:latin typeface="+mn-lt"/>
              <a:cs typeface="Arial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PE" dirty="0">
                <a:latin typeface="+mn-lt"/>
                <a:cs typeface="Arial" charset="0"/>
              </a:rPr>
              <a:t>	</a:t>
            </a:r>
            <a:r>
              <a:rPr lang="es-PE" sz="1900" dirty="0">
                <a:solidFill>
                  <a:srgbClr val="FF0000"/>
                </a:solidFill>
                <a:latin typeface="+mn-lt"/>
                <a:cs typeface="Arial" charset="0"/>
              </a:rPr>
              <a:t>Somos la Universidad Mayor del Perú, autónoma y democrática, generadora y difusora del conocimiento científico, tecnológico y humanístico, comprometida con el desarrollo sostenible del país y la protección del medio ambiente, formadora de profesionales líderes e investigadores competentes, responsables, con valores y respetuosos de la diversidad cultural, promotora de la identidad nacional, cultura de calidad, excelencia y responsabilidad social </a:t>
            </a:r>
            <a:r>
              <a:rPr lang="es-PE" dirty="0">
                <a:solidFill>
                  <a:srgbClr val="FF0000"/>
                </a:solidFill>
                <a:latin typeface="Arial" charset="0"/>
              </a:rPr>
              <a:t>(R. R. 05157-R-11)</a:t>
            </a:r>
            <a:endParaRPr lang="es-PE" sz="1900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pic>
        <p:nvPicPr>
          <p:cNvPr id="5128" name="Picture 3" descr="C:\Documents and Settings\Paul Munguia\Escritorio\Fotos\pag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733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b="5785"/>
          <a:stretch>
            <a:fillRect/>
          </a:stretch>
        </p:blipFill>
        <p:spPr bwMode="auto">
          <a:xfrm>
            <a:off x="714375" y="1928813"/>
            <a:ext cx="30099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b="5785"/>
          <a:stretch>
            <a:fillRect/>
          </a:stretch>
        </p:blipFill>
        <p:spPr bwMode="auto">
          <a:xfrm>
            <a:off x="857250" y="1943100"/>
            <a:ext cx="2938463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858125" cy="1271588"/>
          </a:xfrm>
          <a:solidFill>
            <a:schemeClr val="tx1"/>
          </a:solidFill>
        </p:spPr>
        <p:txBody>
          <a:bodyPr rtlCol="0">
            <a:normAutofit fontScale="90000"/>
          </a:bodyPr>
          <a:lstStyle/>
          <a:p>
            <a:pPr marL="182880" fontAlgn="auto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bg1"/>
                </a:solidFill>
              </a:rPr>
              <a:t>VISIÓN Y EJES ESTRATÉGICOS UNMSM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4213" y="4868863"/>
            <a:ext cx="78486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PE" sz="2500" b="1" dirty="0" smtClean="0">
                <a:solidFill>
                  <a:schemeClr val="accent1">
                    <a:lumMod val="50000"/>
                  </a:schemeClr>
                </a:solidFill>
              </a:rPr>
              <a:t>OFICINA CENTRAL DE 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PE" sz="2500" b="1" dirty="0" smtClean="0">
                <a:solidFill>
                  <a:schemeClr val="accent1">
                    <a:lumMod val="50000"/>
                  </a:schemeClr>
                </a:solidFill>
              </a:rPr>
              <a:t>CALIDAD ACADÉMICA Y ACREDITACIÓN</a:t>
            </a:r>
            <a:endParaRPr lang="es-PE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50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28813"/>
            <a:ext cx="78486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8257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PERFIL DE COMPETENCIAS GENERICAS DEL EGRESADO SANMARQUINO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85750" y="2071688"/>
          <a:ext cx="4478338" cy="4454523"/>
        </p:xfrm>
        <a:graphic>
          <a:graphicData uri="http://schemas.openxmlformats.org/drawingml/2006/table">
            <a:tbl>
              <a:tblPr/>
              <a:tblGrid>
                <a:gridCol w="535208"/>
                <a:gridCol w="3943130"/>
              </a:tblGrid>
              <a:tr h="38588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latin typeface="Calibri"/>
                          <a:ea typeface="Calibri"/>
                          <a:cs typeface="Calibri"/>
                        </a:rPr>
                        <a:t>º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Calibri"/>
                        </a:rPr>
                        <a:t>COMPETENCIAS GENÉRICAS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88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Compromiso ético</a:t>
                      </a:r>
                      <a:endParaRPr lang="es-E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88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Capacidad de aplicar conocimientos a la practica</a:t>
                      </a:r>
                      <a:endParaRPr lang="es-E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88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Capacidad de análisis y síntesis</a:t>
                      </a:r>
                      <a:endParaRPr lang="es-E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88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Capacidad crítica y autocrítica</a:t>
                      </a:r>
                      <a:endParaRPr lang="es-E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88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Liderazgo</a:t>
                      </a:r>
                      <a:endParaRPr lang="es-E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077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Capacidad de trabajar con un equipo multidisciplinario</a:t>
                      </a:r>
                      <a:endParaRPr lang="es-E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88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Toma de decisiones</a:t>
                      </a:r>
                      <a:endParaRPr lang="es-E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88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Habilidades de gestión de la información </a:t>
                      </a:r>
                      <a:endParaRPr lang="es-E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88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Resolución de problemas</a:t>
                      </a:r>
                      <a:endParaRPr lang="es-E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077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Valoración de la diversidad y de la </a:t>
                      </a:r>
                      <a:r>
                        <a:rPr lang="es-ES_tradnl" sz="1400" b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multiculturalidad</a:t>
                      </a:r>
                      <a:endParaRPr lang="es-E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47457" name="Image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4263" y="1714500"/>
            <a:ext cx="4037012" cy="4786313"/>
          </a:xfrm>
          <a:prstGeom prst="rect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12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89769" y="2492896"/>
            <a:ext cx="7778750" cy="1615123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30000"/>
              </a:lnSpc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Lucida Sans Unicode" charset="0"/>
              </a:rPr>
              <a:t>DIALOGO SOBRE LA CALIDAD</a:t>
            </a:r>
            <a:endParaRPr lang="es-ES_tradnl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3075" name="WordArt 2"/>
          <p:cNvSpPr>
            <a:spLocks noChangeArrowheads="1" noChangeShapeType="1" noTextEdit="1"/>
          </p:cNvSpPr>
          <p:nvPr/>
        </p:nvSpPr>
        <p:spPr bwMode="auto">
          <a:xfrm>
            <a:off x="1828800" y="457200"/>
            <a:ext cx="70564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b="1" kern="10" dirty="0">
                <a:ln w="648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Universidad Nacional Mayor de San Marcos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57054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1643063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8463"/>
            <a:ext cx="9158288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828800" y="1701800"/>
            <a:ext cx="7056438" cy="431800"/>
          </a:xfrm>
          <a:prstGeom prst="rect">
            <a:avLst/>
          </a:prstGeom>
          <a:solidFill>
            <a:srgbClr val="FF00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b="1" kern="10" dirty="0" smtClean="0">
                <a:ln w="648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ACREDITADA INTERNACIONALMENTE </a:t>
            </a:r>
            <a:endParaRPr lang="es-PE" sz="3600" b="1" kern="10" dirty="0">
              <a:ln w="648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FF00"/>
              </a:solidFill>
              <a:latin typeface="Impact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58750" y="4470401"/>
            <a:ext cx="8229600" cy="1008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2800" dirty="0" smtClean="0">
                <a:solidFill>
                  <a:srgbClr val="FF0000"/>
                </a:solidFill>
              </a:rPr>
              <a:t>	Jefes OCAA</a:t>
            </a:r>
          </a:p>
        </p:txBody>
      </p:sp>
      <p:sp>
        <p:nvSpPr>
          <p:cNvPr id="9" name="Titre 1"/>
          <p:cNvSpPr>
            <a:spLocks/>
          </p:cNvSpPr>
          <p:nvPr/>
        </p:nvSpPr>
        <p:spPr bwMode="auto">
          <a:xfrm>
            <a:off x="821531" y="4217988"/>
            <a:ext cx="7740650" cy="5048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85000"/>
              </a:lnSpc>
            </a:pPr>
            <a:r>
              <a:rPr lang="es-C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Mg. Oswaldo Orellana Manrique</a:t>
            </a:r>
            <a:endParaRPr lang="es-CL" sz="24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10" name="Titre 1"/>
          <p:cNvSpPr>
            <a:spLocks/>
          </p:cNvSpPr>
          <p:nvPr/>
        </p:nvSpPr>
        <p:spPr bwMode="auto">
          <a:xfrm>
            <a:off x="711844" y="4875213"/>
            <a:ext cx="7740650" cy="5048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85000"/>
              </a:lnSpc>
            </a:pPr>
            <a:r>
              <a:rPr lang="es-C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1orellanaoswaldo@gmail.com</a:t>
            </a:r>
            <a:endParaRPr lang="es-CL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34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81" name="Text Box 33"/>
          <p:cNvSpPr txBox="1">
            <a:spLocks noChangeArrowheads="1"/>
          </p:cNvSpPr>
          <p:nvPr/>
        </p:nvSpPr>
        <p:spPr bwMode="auto">
          <a:xfrm>
            <a:off x="0" y="3341688"/>
            <a:ext cx="1403350" cy="565283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800" b="1" dirty="0">
                <a:solidFill>
                  <a:srgbClr val="FFFF00"/>
                </a:solidFill>
              </a:rPr>
              <a:t>Educación de Calidad</a:t>
            </a:r>
            <a:endParaRPr lang="es-ES" sz="1800" b="1" dirty="0">
              <a:solidFill>
                <a:srgbClr val="FFFF00"/>
              </a:solidFill>
            </a:endParaRPr>
          </a:p>
        </p:txBody>
      </p:sp>
      <p:sp>
        <p:nvSpPr>
          <p:cNvPr id="283682" name="AutoShape 34"/>
          <p:cNvSpPr>
            <a:spLocks/>
          </p:cNvSpPr>
          <p:nvPr/>
        </p:nvSpPr>
        <p:spPr bwMode="auto">
          <a:xfrm>
            <a:off x="1476375" y="836613"/>
            <a:ext cx="576263" cy="5543550"/>
          </a:xfrm>
          <a:prstGeom prst="leftBrace">
            <a:avLst>
              <a:gd name="adj1" fmla="val 80165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endParaRPr lang="es-ES" sz="1600" b="1">
              <a:solidFill>
                <a:srgbClr val="003366"/>
              </a:solidFill>
            </a:endParaRPr>
          </a:p>
        </p:txBody>
      </p:sp>
      <p:sp>
        <p:nvSpPr>
          <p:cNvPr id="283683" name="Text Box 35"/>
          <p:cNvSpPr txBox="1">
            <a:spLocks noChangeArrowheads="1"/>
          </p:cNvSpPr>
          <p:nvPr/>
        </p:nvSpPr>
        <p:spPr bwMode="auto">
          <a:xfrm>
            <a:off x="1908175" y="1074738"/>
            <a:ext cx="1147943" cy="301621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600" b="1" dirty="0">
                <a:solidFill>
                  <a:srgbClr val="FFFF00"/>
                </a:solidFill>
              </a:rPr>
              <a:t>Pertinencia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283684" name="Text Box 36"/>
          <p:cNvSpPr txBox="1">
            <a:spLocks noChangeArrowheads="1"/>
          </p:cNvSpPr>
          <p:nvPr/>
        </p:nvSpPr>
        <p:spPr bwMode="auto">
          <a:xfrm>
            <a:off x="1920875" y="2011363"/>
            <a:ext cx="1094530" cy="303416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600" b="1" dirty="0">
                <a:solidFill>
                  <a:srgbClr val="FFFF00"/>
                </a:solidFill>
              </a:rPr>
              <a:t>Relevancia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283685" name="Text Box 37"/>
          <p:cNvSpPr txBox="1">
            <a:spLocks noChangeArrowheads="1"/>
          </p:cNvSpPr>
          <p:nvPr/>
        </p:nvSpPr>
        <p:spPr bwMode="auto">
          <a:xfrm>
            <a:off x="1979613" y="4508500"/>
            <a:ext cx="980653" cy="303416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600" b="1" dirty="0">
                <a:solidFill>
                  <a:srgbClr val="FFFF00"/>
                </a:solidFill>
              </a:rPr>
              <a:t>Eficiencia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283686" name="Text Box 38"/>
          <p:cNvSpPr txBox="1">
            <a:spLocks noChangeArrowheads="1"/>
          </p:cNvSpPr>
          <p:nvPr/>
        </p:nvSpPr>
        <p:spPr bwMode="auto">
          <a:xfrm>
            <a:off x="1979613" y="3378200"/>
            <a:ext cx="817531" cy="303416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600" b="1" dirty="0">
                <a:solidFill>
                  <a:srgbClr val="FFFF00"/>
                </a:solidFill>
              </a:rPr>
              <a:t>Eficacia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283687" name="Text Box 39"/>
          <p:cNvSpPr txBox="1">
            <a:spLocks noChangeArrowheads="1"/>
          </p:cNvSpPr>
          <p:nvPr/>
        </p:nvSpPr>
        <p:spPr bwMode="auto">
          <a:xfrm>
            <a:off x="2051050" y="5467350"/>
            <a:ext cx="874150" cy="303416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600" b="1" dirty="0">
                <a:solidFill>
                  <a:srgbClr val="FFFF00"/>
                </a:solidFill>
              </a:rPr>
              <a:t>Equidad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283688" name="AutoShape 40"/>
          <p:cNvSpPr>
            <a:spLocks noChangeArrowheads="1"/>
          </p:cNvSpPr>
          <p:nvPr/>
        </p:nvSpPr>
        <p:spPr bwMode="auto">
          <a:xfrm>
            <a:off x="3851275" y="765175"/>
            <a:ext cx="4897438" cy="1150938"/>
          </a:xfrm>
          <a:prstGeom prst="wedgeRectCallout">
            <a:avLst>
              <a:gd name="adj1" fmla="val -62384"/>
              <a:gd name="adj2" fmla="val -9032"/>
            </a:avLst>
          </a:prstGeom>
          <a:solidFill>
            <a:schemeClr val="accent4">
              <a:lumMod val="40000"/>
              <a:lumOff val="60000"/>
            </a:schemeClr>
          </a:solidFill>
          <a:ln w="381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1600" b="1" dirty="0">
                <a:solidFill>
                  <a:srgbClr val="003366"/>
                </a:solidFill>
              </a:rPr>
              <a:t>Diversidad y flexibilidad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s-ES_tradnl" sz="1600" b="1" dirty="0">
                <a:solidFill>
                  <a:srgbClr val="003366"/>
                </a:solidFill>
              </a:rPr>
              <a:t> </a:t>
            </a:r>
            <a:r>
              <a:rPr lang="es-ES_tradnl" sz="1600" b="1" dirty="0" smtClean="0">
                <a:solidFill>
                  <a:srgbClr val="003366"/>
                </a:solidFill>
              </a:rPr>
              <a:t>En el </a:t>
            </a:r>
            <a:r>
              <a:rPr lang="es-ES_tradnl" sz="1600" b="1" dirty="0" err="1" smtClean="0">
                <a:solidFill>
                  <a:srgbClr val="003366"/>
                </a:solidFill>
              </a:rPr>
              <a:t>Curriculum</a:t>
            </a:r>
            <a:endParaRPr lang="es-ES_tradnl" sz="1600" b="1" dirty="0">
              <a:solidFill>
                <a:srgbClr val="003366"/>
              </a:solidFill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s-ES_tradnl" sz="1600" b="1" dirty="0">
                <a:solidFill>
                  <a:srgbClr val="003366"/>
                </a:solidFill>
              </a:rPr>
              <a:t> </a:t>
            </a:r>
            <a:r>
              <a:rPr lang="es-ES_tradnl" sz="1600" b="1" dirty="0" smtClean="0">
                <a:solidFill>
                  <a:srgbClr val="003366"/>
                </a:solidFill>
              </a:rPr>
              <a:t>Normativa basada en derechos</a:t>
            </a:r>
            <a:endParaRPr lang="es-ES_tradnl" sz="1600" b="1" dirty="0">
              <a:solidFill>
                <a:srgbClr val="003366"/>
              </a:solidFill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s-ES_tradnl" sz="1600" b="1" dirty="0">
                <a:solidFill>
                  <a:srgbClr val="003366"/>
                </a:solidFill>
              </a:rPr>
              <a:t> </a:t>
            </a:r>
            <a:r>
              <a:rPr lang="es-ES_tradnl" sz="1600" b="1" dirty="0" smtClean="0">
                <a:solidFill>
                  <a:srgbClr val="003366"/>
                </a:solidFill>
              </a:rPr>
              <a:t>Formación profesional para el desarrollo humano</a:t>
            </a:r>
            <a:endParaRPr lang="es-ES" sz="1600" b="1" dirty="0">
              <a:solidFill>
                <a:srgbClr val="003366"/>
              </a:solidFill>
            </a:endParaRPr>
          </a:p>
        </p:txBody>
      </p:sp>
      <p:sp>
        <p:nvSpPr>
          <p:cNvPr id="283689" name="AutoShape 41"/>
          <p:cNvSpPr>
            <a:spLocks noChangeArrowheads="1"/>
          </p:cNvSpPr>
          <p:nvPr/>
        </p:nvSpPr>
        <p:spPr bwMode="auto">
          <a:xfrm>
            <a:off x="3851275" y="2997200"/>
            <a:ext cx="4897438" cy="1152525"/>
          </a:xfrm>
          <a:prstGeom prst="wedgeRectCallout">
            <a:avLst>
              <a:gd name="adj1" fmla="val -64685"/>
              <a:gd name="adj2" fmla="val -4546"/>
            </a:avLst>
          </a:prstGeom>
          <a:solidFill>
            <a:schemeClr val="tx2">
              <a:lumMod val="20000"/>
              <a:lumOff val="80000"/>
            </a:schemeClr>
          </a:solidFill>
          <a:ln w="381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1600" b="1" dirty="0">
                <a:solidFill>
                  <a:srgbClr val="003366"/>
                </a:solidFill>
              </a:rPr>
              <a:t>Logro de objetivos, gestión  </a:t>
            </a:r>
            <a:r>
              <a:rPr lang="es-ES_tradnl" sz="1600" b="1" dirty="0" smtClean="0">
                <a:solidFill>
                  <a:srgbClr val="003366"/>
                </a:solidFill>
              </a:rPr>
              <a:t>para la formación profesional  basado en competencias</a:t>
            </a:r>
            <a:endParaRPr lang="es-ES_tradnl" sz="1600" b="1" dirty="0">
              <a:solidFill>
                <a:srgbClr val="003366"/>
              </a:solidFill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s-ES_tradnl" sz="1600" b="1" dirty="0">
                <a:solidFill>
                  <a:srgbClr val="003366"/>
                </a:solidFill>
              </a:rPr>
              <a:t> Acceso, </a:t>
            </a:r>
            <a:r>
              <a:rPr lang="es-ES_tradnl" sz="1600" b="1" dirty="0" smtClean="0">
                <a:solidFill>
                  <a:srgbClr val="003366"/>
                </a:solidFill>
              </a:rPr>
              <a:t>culminación  de estudios (previsto)</a:t>
            </a:r>
            <a:endParaRPr lang="es-ES_tradnl" sz="1600" b="1" dirty="0">
              <a:solidFill>
                <a:srgbClr val="003366"/>
              </a:solidFill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s-ES_tradnl" sz="1600" b="1" dirty="0">
                <a:solidFill>
                  <a:srgbClr val="003366"/>
                </a:solidFill>
              </a:rPr>
              <a:t> Logro académico de </a:t>
            </a:r>
            <a:r>
              <a:rPr lang="es-ES_tradnl" sz="1600" b="1" dirty="0" smtClean="0">
                <a:solidFill>
                  <a:srgbClr val="003366"/>
                </a:solidFill>
              </a:rPr>
              <a:t>estudiantes : </a:t>
            </a:r>
            <a:r>
              <a:rPr lang="es-ES_tradnl" sz="1600" b="1" dirty="0" err="1" smtClean="0">
                <a:solidFill>
                  <a:srgbClr val="003366"/>
                </a:solidFill>
              </a:rPr>
              <a:t>Grad</a:t>
            </a:r>
            <a:r>
              <a:rPr lang="es-ES_tradnl" sz="1600" b="1" dirty="0" smtClean="0">
                <a:solidFill>
                  <a:srgbClr val="003366"/>
                </a:solidFill>
              </a:rPr>
              <a:t>. Y </a:t>
            </a:r>
            <a:r>
              <a:rPr lang="es-ES_tradnl" sz="1600" b="1" smtClean="0">
                <a:solidFill>
                  <a:srgbClr val="003366"/>
                </a:solidFill>
              </a:rPr>
              <a:t>Titulaciòn</a:t>
            </a:r>
            <a:endParaRPr lang="es-ES_tradnl" sz="1600" b="1" dirty="0">
              <a:solidFill>
                <a:srgbClr val="003366"/>
              </a:solidFill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s-ES_tradnl" sz="1600" b="1" dirty="0">
                <a:solidFill>
                  <a:srgbClr val="003366"/>
                </a:solidFill>
              </a:rPr>
              <a:t> </a:t>
            </a:r>
            <a:r>
              <a:rPr lang="es-ES_tradnl" sz="1600" b="1" dirty="0" smtClean="0">
                <a:solidFill>
                  <a:srgbClr val="003366"/>
                </a:solidFill>
              </a:rPr>
              <a:t>Profesores mediadores  y clima organizacional</a:t>
            </a:r>
            <a:endParaRPr lang="es-ES_tradnl" sz="1600" b="1" dirty="0">
              <a:solidFill>
                <a:srgbClr val="003366"/>
              </a:solidFill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s-ES_tradnl" sz="1600" b="1" dirty="0">
                <a:solidFill>
                  <a:srgbClr val="003366"/>
                </a:solidFill>
              </a:rPr>
              <a:t> Clima</a:t>
            </a:r>
            <a:endParaRPr lang="es-ES" sz="1600" b="1" dirty="0">
              <a:solidFill>
                <a:srgbClr val="003366"/>
              </a:solidFill>
            </a:endParaRPr>
          </a:p>
        </p:txBody>
      </p:sp>
      <p:sp>
        <p:nvSpPr>
          <p:cNvPr id="283690" name="AutoShape 42"/>
          <p:cNvSpPr>
            <a:spLocks noChangeArrowheads="1"/>
          </p:cNvSpPr>
          <p:nvPr/>
        </p:nvSpPr>
        <p:spPr bwMode="auto">
          <a:xfrm>
            <a:off x="3851275" y="4221163"/>
            <a:ext cx="4897438" cy="936625"/>
          </a:xfrm>
          <a:prstGeom prst="wedgeRectCallout">
            <a:avLst>
              <a:gd name="adj1" fmla="val -61315"/>
              <a:gd name="adj2" fmla="val -1694"/>
            </a:avLst>
          </a:prstGeom>
          <a:solidFill>
            <a:schemeClr val="bg2">
              <a:lumMod val="90000"/>
            </a:schemeClr>
          </a:solidFill>
          <a:ln w="381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1600" b="1">
                <a:solidFill>
                  <a:srgbClr val="003366"/>
                </a:solidFill>
              </a:rPr>
              <a:t>Financiamiento, gestión de recursos, responsabilidad social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s-ES_tradnl" sz="1600" b="1">
                <a:solidFill>
                  <a:srgbClr val="003366"/>
                </a:solidFill>
              </a:rPr>
              <a:t> Gestión, participación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s-ES_tradnl" sz="1600" b="1">
                <a:solidFill>
                  <a:srgbClr val="003366"/>
                </a:solidFill>
              </a:rPr>
              <a:t> Disponibilidad/uso de recursos</a:t>
            </a:r>
            <a:endParaRPr lang="es-ES" sz="1600" b="1">
              <a:solidFill>
                <a:srgbClr val="003366"/>
              </a:solidFill>
            </a:endParaRPr>
          </a:p>
        </p:txBody>
      </p:sp>
      <p:sp>
        <p:nvSpPr>
          <p:cNvPr id="283691" name="AutoShape 43"/>
          <p:cNvSpPr>
            <a:spLocks noChangeArrowheads="1"/>
          </p:cNvSpPr>
          <p:nvPr/>
        </p:nvSpPr>
        <p:spPr bwMode="auto">
          <a:xfrm>
            <a:off x="3851275" y="5230813"/>
            <a:ext cx="4897438" cy="935037"/>
          </a:xfrm>
          <a:prstGeom prst="wedgeRectCallout">
            <a:avLst>
              <a:gd name="adj1" fmla="val -65366"/>
              <a:gd name="adj2" fmla="val 2972"/>
            </a:avLst>
          </a:prstGeom>
          <a:solidFill>
            <a:schemeClr val="bg1">
              <a:lumMod val="85000"/>
            </a:schemeClr>
          </a:solidFill>
          <a:ln w="381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1600" b="1" dirty="0">
                <a:solidFill>
                  <a:srgbClr val="003366"/>
                </a:solidFill>
              </a:rPr>
              <a:t>Inclusión, igualdad de oportunidades, recursos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s-ES_tradnl" sz="1600" b="1" dirty="0">
                <a:solidFill>
                  <a:srgbClr val="003366"/>
                </a:solidFill>
              </a:rPr>
              <a:t> Paridad en logros (eficacia)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s-ES_tradnl" sz="1600" b="1" dirty="0">
                <a:solidFill>
                  <a:srgbClr val="003366"/>
                </a:solidFill>
              </a:rPr>
              <a:t>  </a:t>
            </a:r>
            <a:r>
              <a:rPr lang="es-ES_tradnl" sz="1600" b="1" dirty="0" smtClean="0">
                <a:solidFill>
                  <a:srgbClr val="003366"/>
                </a:solidFill>
              </a:rPr>
              <a:t>Atención a las </a:t>
            </a:r>
            <a:r>
              <a:rPr lang="es-ES_tradnl" sz="1600" b="1" dirty="0" err="1" smtClean="0">
                <a:solidFill>
                  <a:srgbClr val="003366"/>
                </a:solidFill>
              </a:rPr>
              <a:t>megatendencias</a:t>
            </a:r>
            <a:endParaRPr lang="es-ES_tradnl" sz="1600" b="1" dirty="0">
              <a:solidFill>
                <a:srgbClr val="003366"/>
              </a:solidFill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s-ES_tradnl" sz="1600" b="1" dirty="0">
                <a:solidFill>
                  <a:srgbClr val="003366"/>
                </a:solidFill>
              </a:rPr>
              <a:t> </a:t>
            </a:r>
            <a:r>
              <a:rPr lang="es-ES_tradnl" sz="1600" b="1" dirty="0" smtClean="0">
                <a:solidFill>
                  <a:srgbClr val="003366"/>
                </a:solidFill>
              </a:rPr>
              <a:t>Acceso universal a las TIC</a:t>
            </a:r>
            <a:endParaRPr lang="es-ES" sz="1600" b="1" dirty="0">
              <a:solidFill>
                <a:srgbClr val="003366"/>
              </a:solidFill>
            </a:endParaRPr>
          </a:p>
        </p:txBody>
      </p:sp>
      <p:sp>
        <p:nvSpPr>
          <p:cNvPr id="283692" name="AutoShape 44"/>
          <p:cNvSpPr>
            <a:spLocks noChangeArrowheads="1"/>
          </p:cNvSpPr>
          <p:nvPr/>
        </p:nvSpPr>
        <p:spPr bwMode="auto">
          <a:xfrm>
            <a:off x="3851275" y="1989138"/>
            <a:ext cx="4897438" cy="935037"/>
          </a:xfrm>
          <a:prstGeom prst="wedgeRectCallout">
            <a:avLst>
              <a:gd name="adj1" fmla="val -62222"/>
              <a:gd name="adj2" fmla="val -29796"/>
            </a:avLst>
          </a:prstGeom>
          <a:solidFill>
            <a:schemeClr val="accent2">
              <a:lumMod val="40000"/>
              <a:lumOff val="60000"/>
            </a:schemeClr>
          </a:solidFill>
          <a:ln w="381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1600" b="1" dirty="0">
                <a:solidFill>
                  <a:srgbClr val="003366"/>
                </a:solidFill>
              </a:rPr>
              <a:t> </a:t>
            </a:r>
            <a:r>
              <a:rPr lang="es-ES_tradnl" sz="1600" b="1" dirty="0" smtClean="0">
                <a:solidFill>
                  <a:srgbClr val="003366"/>
                </a:solidFill>
              </a:rPr>
              <a:t>Activación de los cuatro  pilares</a:t>
            </a:r>
            <a:endParaRPr lang="es-ES_tradnl" sz="1600" b="1" dirty="0">
              <a:solidFill>
                <a:srgbClr val="003366"/>
              </a:solidFill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s-ES_tradnl" sz="1600" b="1" dirty="0" smtClean="0">
                <a:solidFill>
                  <a:srgbClr val="003366"/>
                </a:solidFill>
              </a:rPr>
              <a:t>  En el  </a:t>
            </a:r>
            <a:r>
              <a:rPr lang="es-ES_tradnl" sz="1600" b="1" dirty="0" err="1">
                <a:solidFill>
                  <a:srgbClr val="003366"/>
                </a:solidFill>
              </a:rPr>
              <a:t>Curriculum</a:t>
            </a:r>
            <a:endParaRPr lang="es-ES_tradnl" sz="1600" b="1" dirty="0">
              <a:solidFill>
                <a:srgbClr val="003366"/>
              </a:solidFill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s-ES_tradnl" sz="1600" b="1" dirty="0">
                <a:solidFill>
                  <a:srgbClr val="003366"/>
                </a:solidFill>
              </a:rPr>
              <a:t> </a:t>
            </a:r>
            <a:r>
              <a:rPr lang="es-ES_tradnl" sz="1600" b="1" dirty="0" smtClean="0">
                <a:solidFill>
                  <a:srgbClr val="003366"/>
                </a:solidFill>
              </a:rPr>
              <a:t>Normativa de responsabilidad social</a:t>
            </a:r>
            <a:endParaRPr lang="es-ES_tradnl" sz="1600" b="1" dirty="0">
              <a:solidFill>
                <a:srgbClr val="003366"/>
              </a:solidFill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s-ES_tradnl" sz="1600" b="1" dirty="0">
                <a:solidFill>
                  <a:srgbClr val="003366"/>
                </a:solidFill>
              </a:rPr>
              <a:t> </a:t>
            </a:r>
            <a:r>
              <a:rPr lang="es-ES_tradnl" sz="1600" b="1" dirty="0" smtClean="0">
                <a:solidFill>
                  <a:srgbClr val="003366"/>
                </a:solidFill>
              </a:rPr>
              <a:t>Aprendizaje Servicio Solidario</a:t>
            </a:r>
            <a:endParaRPr lang="es-ES" sz="1600" b="1" dirty="0">
              <a:solidFill>
                <a:srgbClr val="003366"/>
              </a:solidFill>
            </a:endParaRPr>
          </a:p>
        </p:txBody>
      </p:sp>
      <p:sp>
        <p:nvSpPr>
          <p:cNvPr id="2" name="Titre 1"/>
          <p:cNvSpPr>
            <a:spLocks/>
          </p:cNvSpPr>
          <p:nvPr/>
        </p:nvSpPr>
        <p:spPr bwMode="auto">
          <a:xfrm>
            <a:off x="1403350" y="115888"/>
            <a:ext cx="7740650" cy="5048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85000"/>
              </a:lnSpc>
            </a:pPr>
            <a:r>
              <a:rPr lang="es-C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PRINCIPIOS DE LA CALIDAD EDUCATIVA</a:t>
            </a:r>
            <a:endParaRPr lang="es-CL" sz="24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15" name="Picture 2" descr="http://4.bp.blogspot.com/--K2J2QeXMow/Tx7USYWipOI/AAAAAAAABfg/mohpgxLFRn8/s320/unesco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4852"/>
            <a:ext cx="1754981" cy="14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4.bp.blogspot.com/--K2J2QeXMow/Tx7USYWipOI/AAAAAAAABfg/mohpgxLFRn8/s320/unesco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9" y="1200249"/>
            <a:ext cx="1593673" cy="14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8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3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3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3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3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3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81" grpId="0" animBg="1"/>
      <p:bldP spid="283682" grpId="0" animBg="1"/>
      <p:bldP spid="283683" grpId="0" animBg="1"/>
      <p:bldP spid="283684" grpId="0" animBg="1"/>
      <p:bldP spid="283685" grpId="0" animBg="1"/>
      <p:bldP spid="283686" grpId="0" animBg="1"/>
      <p:bldP spid="283687" grpId="0" animBg="1"/>
      <p:bldP spid="283688" grpId="0" animBg="1"/>
      <p:bldP spid="283689" grpId="0" animBg="1"/>
      <p:bldP spid="283690" grpId="0" animBg="1"/>
      <p:bldP spid="283691" grpId="0" animBg="1"/>
      <p:bldP spid="28369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e.elcomercio.pe/66/ima/0/0/1/6/2/162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25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353A8-BBA2-4BE1-858D-9F0242E02326}" type="slidenum">
              <a:rPr lang="es-ES_tradnl"/>
              <a:pPr>
                <a:defRPr/>
              </a:pPr>
              <a:t>4</a:t>
            </a:fld>
            <a:endParaRPr lang="es-ES_tradnl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681" y="2852936"/>
            <a:ext cx="4225280" cy="279080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algn="ctr" eaLnBrk="1" hangingPunct="1">
              <a:buFontTx/>
              <a:buNone/>
            </a:pPr>
            <a:endParaRPr lang="es-MX" sz="2400" dirty="0" smtClean="0"/>
          </a:p>
          <a:p>
            <a:pPr algn="ctr" eaLnBrk="1" hangingPunct="1">
              <a:buFontTx/>
              <a:buNone/>
            </a:pPr>
            <a:r>
              <a:rPr lang="es-MX" sz="2400" dirty="0" smtClean="0"/>
              <a:t>		</a:t>
            </a:r>
            <a:r>
              <a:rPr lang="es-MX" b="1" dirty="0" smtClean="0">
                <a:solidFill>
                  <a:srgbClr val="FF0000"/>
                </a:solidFill>
              </a:rPr>
              <a:t>«La calidad en contraposición de la cantidad, no conoce limites hasta llegar a la perfección. Por lo tanto es un camino quizá sin fin, en el que lo que importa no es dónde se llega, sino todo lo que sucede en el trayecto».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914400" y="457200"/>
            <a:ext cx="6705600" cy="14478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s-MX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s-MX" sz="3200" b="1" dirty="0" smtClean="0">
                <a:solidFill>
                  <a:schemeClr val="bg1"/>
                </a:solidFill>
                <a:latin typeface="Calibri" pitchFamily="34" charset="0"/>
              </a:rPr>
              <a:t>LA CALIDAD SE CONSIGUE EN EL TRAYECTO</a:t>
            </a:r>
            <a:endParaRPr lang="es-MX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92080" y="4086578"/>
            <a:ext cx="3529013" cy="2362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sz="3600" dirty="0" smtClean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s-MX" sz="3600" b="1" dirty="0" smtClean="0">
                <a:solidFill>
                  <a:srgbClr val="FF0000"/>
                </a:solidFill>
              </a:rPr>
              <a:t>Por no tener fin, indica que es un proceso continuo, en el que siempre se puede ir  </a:t>
            </a:r>
            <a:r>
              <a:rPr lang="es-MX" sz="3600" b="1" dirty="0" err="1" smtClean="0">
                <a:solidFill>
                  <a:srgbClr val="FF0000"/>
                </a:solidFill>
              </a:rPr>
              <a:t>màs</a:t>
            </a:r>
            <a:r>
              <a:rPr lang="es-MX" sz="3600" b="1" dirty="0" smtClean="0">
                <a:solidFill>
                  <a:srgbClr val="FF0000"/>
                </a:solidFill>
              </a:rPr>
              <a:t> lejos</a:t>
            </a:r>
          </a:p>
          <a:p>
            <a:pPr marL="609600" indent="-609600">
              <a:buFontTx/>
              <a:buNone/>
              <a:defRPr/>
            </a:pPr>
            <a:r>
              <a:rPr lang="es-MX" sz="36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9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de.publimetro.e3.pe/ima/0/0/0/2/2/227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353A8-BBA2-4BE1-858D-9F0242E02326}" type="slidenum">
              <a:rPr lang="es-ES_tradnl"/>
              <a:pPr>
                <a:defRPr/>
              </a:pPr>
              <a:t>5</a:t>
            </a:fld>
            <a:endParaRPr lang="es-ES_tradnl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6705600" cy="342900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endParaRPr lang="es-MX" sz="2400" dirty="0" smtClean="0"/>
          </a:p>
          <a:p>
            <a:pPr algn="ctr" eaLnBrk="1" hangingPunct="1">
              <a:buFontTx/>
              <a:buNone/>
            </a:pPr>
            <a:r>
              <a:rPr lang="es-MX" sz="2400" dirty="0" smtClean="0"/>
              <a:t>		</a:t>
            </a:r>
            <a:r>
              <a:rPr lang="es-MX" b="1" dirty="0" smtClean="0">
                <a:solidFill>
                  <a:srgbClr val="FF0000"/>
                </a:solidFill>
              </a:rPr>
              <a:t>En el proyecto de desarrollo universitario, la calidad no radica en el documento final que se redacta, sino en el </a:t>
            </a:r>
            <a:r>
              <a:rPr lang="es-MX" b="1" dirty="0" smtClean="0"/>
              <a:t>proceso de debate, en su enriquecimiento, en la discusión de los intereses comunes y de puntos de vista contrapuestos,</a:t>
            </a:r>
            <a:r>
              <a:rPr lang="es-MX" b="1" dirty="0" smtClean="0">
                <a:solidFill>
                  <a:srgbClr val="FF0000"/>
                </a:solidFill>
              </a:rPr>
              <a:t> que se produce en su elaboración y en su posterior ejecución de las políticas educativas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914400" y="457200"/>
            <a:ext cx="6705600" cy="14478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s-MX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s-MX" sz="3200" b="1" dirty="0" smtClean="0">
                <a:solidFill>
                  <a:schemeClr val="bg1"/>
                </a:solidFill>
                <a:latin typeface="Calibri" pitchFamily="34" charset="0"/>
              </a:rPr>
              <a:t>LA CALIDAD EXISTE EN EL PROYECTO DE DESARROLLO UNIVERSITARIO</a:t>
            </a:r>
            <a:endParaRPr lang="es-MX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1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.larepublica.pe/sites/default/files/imagecache/img_noticia_640x384/imagen/2013/09/12/imagen-postulantes-san-marc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353A8-BBA2-4BE1-858D-9F0242E02326}" type="slidenum">
              <a:rPr lang="es-ES_tradnl"/>
              <a:pPr>
                <a:defRPr/>
              </a:pPr>
              <a:t>6</a:t>
            </a:fld>
            <a:endParaRPr lang="es-ES_tradnl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63688" y="1052736"/>
            <a:ext cx="6048672" cy="180020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s-MX" sz="2400" dirty="0" smtClean="0"/>
          </a:p>
          <a:p>
            <a:pPr algn="ctr" eaLnBrk="1" hangingPunct="1">
              <a:buFontTx/>
              <a:buNone/>
            </a:pPr>
            <a:r>
              <a:rPr lang="es-MX" sz="2400" dirty="0" smtClean="0"/>
              <a:t>		</a:t>
            </a:r>
            <a:r>
              <a:rPr lang="es-MX" b="1" dirty="0" smtClean="0">
                <a:solidFill>
                  <a:srgbClr val="FF0000"/>
                </a:solidFill>
              </a:rPr>
              <a:t>Cada programa, debe  mejorar su propia calidad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08504" y="5066692"/>
            <a:ext cx="3529013" cy="1181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sz="3600" dirty="0" smtClean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s-MX" sz="11000" b="1" dirty="0" smtClean="0">
                <a:solidFill>
                  <a:srgbClr val="FF0000"/>
                </a:solidFill>
              </a:rPr>
              <a:t>Compromiso</a:t>
            </a:r>
          </a:p>
          <a:p>
            <a:pPr marL="609600" indent="-609600">
              <a:buFontTx/>
              <a:buNone/>
              <a:defRPr/>
            </a:pPr>
            <a:r>
              <a:rPr lang="es-MX" sz="36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292080" y="3645024"/>
            <a:ext cx="3529013" cy="1181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sz="3600" dirty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s-MX" sz="13500" b="1" dirty="0" smtClean="0">
                <a:solidFill>
                  <a:srgbClr val="FF0000"/>
                </a:solidFill>
              </a:rPr>
              <a:t>Participación</a:t>
            </a:r>
          </a:p>
          <a:p>
            <a:pPr marL="609600" indent="-609600">
              <a:buFontTx/>
              <a:buNone/>
              <a:defRPr/>
            </a:pPr>
            <a:r>
              <a:rPr lang="es-MX" sz="36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2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rm8.staticflickr.com/7172/6601232749_ba5d47cc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0"/>
            <a:ext cx="9108075" cy="68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353A8-BBA2-4BE1-858D-9F0242E02326}" type="slidenum">
              <a:rPr lang="es-ES_tradnl"/>
              <a:pPr>
                <a:defRPr/>
              </a:pPr>
              <a:t>7</a:t>
            </a:fld>
            <a:endParaRPr lang="es-ES_tradnl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914400" y="260648"/>
            <a:ext cx="6705600" cy="14478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s-MX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Calibri" pitchFamily="34" charset="0"/>
              </a:rPr>
              <a:t>CONSENSO PARA TOMAR GRANDES MEDIDAS DE POLÍTICAS UNIVERSITAR</a:t>
            </a:r>
            <a:r>
              <a:rPr lang="es-MX" sz="3200" b="1" dirty="0" smtClean="0">
                <a:solidFill>
                  <a:schemeClr val="bg1"/>
                </a:solidFill>
                <a:latin typeface="Calibri" pitchFamily="34" charset="0"/>
              </a:rPr>
              <a:t>IAS</a:t>
            </a:r>
            <a:endParaRPr lang="es-MX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2054956"/>
            <a:ext cx="3945632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dirty="0" smtClean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s-MX" sz="8000" b="1" dirty="0" smtClean="0">
                <a:solidFill>
                  <a:srgbClr val="FF0000"/>
                </a:solidFill>
              </a:rPr>
              <a:t>Planes de desarrollo universitario</a:t>
            </a:r>
          </a:p>
          <a:p>
            <a:pPr marL="609600" indent="-609600">
              <a:buFontTx/>
              <a:buNone/>
              <a:defRPr/>
            </a:pPr>
            <a:r>
              <a:rPr lang="es-MX" sz="80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403648" y="3032990"/>
            <a:ext cx="2649488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dirty="0" smtClean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s-MX" sz="8000" b="1" dirty="0" smtClean="0">
                <a:solidFill>
                  <a:srgbClr val="FF0000"/>
                </a:solidFill>
              </a:rPr>
              <a:t>Cambios curriculares</a:t>
            </a:r>
          </a:p>
          <a:p>
            <a:pPr marL="609600" indent="-609600">
              <a:buFontTx/>
              <a:buNone/>
              <a:defRPr/>
            </a:pPr>
            <a:r>
              <a:rPr lang="es-MX" sz="80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203848" y="4005064"/>
            <a:ext cx="2649488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dirty="0" smtClean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s-MX" sz="8000" b="1" dirty="0" smtClean="0">
                <a:solidFill>
                  <a:srgbClr val="FF0000"/>
                </a:solidFill>
              </a:rPr>
              <a:t>Perfiles universitarios </a:t>
            </a:r>
          </a:p>
          <a:p>
            <a:pPr marL="609600" indent="-609600">
              <a:buFontTx/>
              <a:buNone/>
              <a:defRPr/>
            </a:pPr>
            <a:r>
              <a:rPr lang="es-MX" sz="80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535288" y="5267380"/>
            <a:ext cx="2649488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dirty="0" smtClean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s-MX" sz="8000" b="1" dirty="0" smtClean="0">
                <a:solidFill>
                  <a:srgbClr val="FF0000"/>
                </a:solidFill>
              </a:rPr>
              <a:t>Internacionalización </a:t>
            </a:r>
          </a:p>
          <a:p>
            <a:pPr marL="609600" indent="-609600">
              <a:buFontTx/>
              <a:buNone/>
              <a:defRPr/>
            </a:pPr>
            <a:r>
              <a:rPr lang="es-MX" sz="80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5299698"/>
            <a:ext cx="2649488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dirty="0" smtClean="0">
              <a:solidFill>
                <a:schemeClr val="tx2"/>
              </a:solidFill>
            </a:endParaRP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31237" y="4005064"/>
            <a:ext cx="2649488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s-MX" sz="2000" b="1" dirty="0" smtClean="0">
                <a:solidFill>
                  <a:srgbClr val="FF0000"/>
                </a:solidFill>
              </a:rPr>
              <a:t>MODELO  EDUCATIVO </a:t>
            </a:r>
            <a:endParaRPr lang="es-ES" sz="2000" b="1" dirty="0" smtClean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853336" y="2054956"/>
            <a:ext cx="2649488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dirty="0" smtClean="0">
              <a:solidFill>
                <a:schemeClr val="tx2"/>
              </a:solidFill>
            </a:endParaRP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970512" y="3032990"/>
            <a:ext cx="2649488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dirty="0" smtClean="0">
              <a:solidFill>
                <a:schemeClr val="tx2"/>
              </a:solidFill>
            </a:endParaRP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291447" y="4018828"/>
            <a:ext cx="2649488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dirty="0" smtClean="0">
              <a:solidFill>
                <a:schemeClr val="tx2"/>
              </a:solidFill>
            </a:endParaRP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458587" y="5299698"/>
            <a:ext cx="2649488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dirty="0" smtClean="0">
              <a:solidFill>
                <a:schemeClr val="tx2"/>
              </a:solidFill>
            </a:endParaRP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b/b3/UNMSM_Facultad_de_Letras_y_Ciencias_Human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353A8-BBA2-4BE1-858D-9F0242E02326}" type="slidenum">
              <a:rPr lang="es-ES_tradnl"/>
              <a:pPr>
                <a:defRPr/>
              </a:pPr>
              <a:t>8</a:t>
            </a:fld>
            <a:endParaRPr lang="es-ES_tradnl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914400" y="260648"/>
            <a:ext cx="6705600" cy="14478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s-MX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s-MX" sz="3200" b="1" dirty="0" smtClean="0">
                <a:solidFill>
                  <a:schemeClr val="bg1"/>
                </a:solidFill>
                <a:latin typeface="Calibri" pitchFamily="34" charset="0"/>
              </a:rPr>
              <a:t>CRITERIOS Y PRINCIPIOS UNIVERSITARIAS, SIGLO XXI</a:t>
            </a:r>
            <a:endParaRPr lang="es-MX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3568" y="2054956"/>
            <a:ext cx="3945632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dirty="0" smtClean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s-MX" sz="8000" b="1" dirty="0" smtClean="0">
                <a:solidFill>
                  <a:srgbClr val="FF0000"/>
                </a:solidFill>
              </a:rPr>
              <a:t>Formación  profesional  </a:t>
            </a:r>
          </a:p>
          <a:p>
            <a:pPr marL="0" indent="0" algn="ctr">
              <a:buFont typeface="Arial" pitchFamily="34" charset="0"/>
              <a:buNone/>
              <a:defRPr/>
            </a:pPr>
            <a:endParaRPr lang="es-MX" sz="8000" b="1" dirty="0">
              <a:solidFill>
                <a:srgbClr val="FF0000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es-MX" sz="8000" b="1" dirty="0" smtClean="0">
              <a:solidFill>
                <a:srgbClr val="FF0000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es-MX" sz="8000" b="1" dirty="0" smtClean="0">
              <a:solidFill>
                <a:srgbClr val="FF0000"/>
              </a:solidFill>
            </a:endParaRPr>
          </a:p>
          <a:p>
            <a:pPr marL="609600" indent="-609600">
              <a:buFontTx/>
              <a:buNone/>
              <a:defRPr/>
            </a:pPr>
            <a:r>
              <a:rPr lang="es-MX" sz="80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442284" y="3003025"/>
            <a:ext cx="4104456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dirty="0" smtClean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s-MX" sz="8000" b="1" dirty="0" smtClean="0">
                <a:solidFill>
                  <a:srgbClr val="FF0000"/>
                </a:solidFill>
              </a:rPr>
              <a:t>Responsabilidad Social Universitaria</a:t>
            </a:r>
          </a:p>
          <a:p>
            <a:pPr marL="609600" indent="-609600">
              <a:buFontTx/>
              <a:buNone/>
              <a:defRPr/>
            </a:pPr>
            <a:r>
              <a:rPr lang="es-MX" sz="80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419872" y="4192952"/>
            <a:ext cx="2649488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dirty="0" smtClean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s-MX" sz="8000" b="1" dirty="0" smtClean="0">
                <a:solidFill>
                  <a:srgbClr val="FF0000"/>
                </a:solidFill>
              </a:rPr>
              <a:t>Emprendimiento </a:t>
            </a:r>
          </a:p>
          <a:p>
            <a:pPr marL="609600" indent="-609600">
              <a:buFontTx/>
              <a:buNone/>
              <a:defRPr/>
            </a:pPr>
            <a:r>
              <a:rPr lang="es-MX" sz="80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2581" y="4176632"/>
            <a:ext cx="2649488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dirty="0" smtClean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s-MX" sz="8000" b="1" dirty="0" smtClean="0">
                <a:solidFill>
                  <a:srgbClr val="FF0000"/>
                </a:solidFill>
              </a:rPr>
              <a:t>Prospectiva </a:t>
            </a:r>
          </a:p>
          <a:p>
            <a:pPr marL="609600" indent="-609600">
              <a:buFontTx/>
              <a:buNone/>
              <a:defRPr/>
            </a:pPr>
            <a:r>
              <a:rPr lang="es-MX" sz="80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419872" y="5157192"/>
            <a:ext cx="2649488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s-MX" sz="9600" b="1" dirty="0" smtClean="0">
                <a:solidFill>
                  <a:srgbClr val="FF0000"/>
                </a:solidFill>
              </a:rPr>
              <a:t>Desarrollo Humano </a:t>
            </a:r>
          </a:p>
          <a:p>
            <a:pPr marL="609600" indent="-609600">
              <a:buFontTx/>
              <a:buNone/>
              <a:defRPr/>
            </a:pPr>
            <a:r>
              <a:rPr lang="es-MX" sz="9600" b="1" dirty="0" smtClean="0">
                <a:solidFill>
                  <a:srgbClr val="FF0000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5157192"/>
            <a:ext cx="2649488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dirty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s-MX" sz="8000" b="1" dirty="0" smtClean="0">
                <a:solidFill>
                  <a:srgbClr val="FF0000"/>
                </a:solidFill>
              </a:rPr>
              <a:t>Innovación </a:t>
            </a:r>
          </a:p>
          <a:p>
            <a:pPr marL="609600" indent="-609600">
              <a:buFontTx/>
              <a:buNone/>
              <a:defRPr/>
            </a:pPr>
            <a:r>
              <a:rPr lang="es-MX" sz="80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569407" y="2054956"/>
            <a:ext cx="2649488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s-MX" sz="8000" b="1" dirty="0" smtClean="0">
                <a:solidFill>
                  <a:srgbClr val="FF0000"/>
                </a:solidFill>
              </a:rPr>
              <a:t>Construcción de  referentes</a:t>
            </a:r>
          </a:p>
          <a:p>
            <a:pPr marL="609600" indent="-609600">
              <a:buFontTx/>
              <a:buNone/>
              <a:defRPr/>
            </a:pPr>
            <a:r>
              <a:rPr lang="es-MX" sz="80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02274" y="3003025"/>
            <a:ext cx="2649488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s-MX" sz="8000" b="1" dirty="0" smtClean="0">
                <a:solidFill>
                  <a:srgbClr val="FF0000"/>
                </a:solidFill>
              </a:rPr>
              <a:t>Evaluación - Planeación</a:t>
            </a:r>
          </a:p>
          <a:p>
            <a:pPr marL="609600" indent="-609600">
              <a:buFontTx/>
              <a:buNone/>
              <a:defRPr/>
            </a:pPr>
            <a:r>
              <a:rPr lang="es-MX" sz="80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382342" y="4211829"/>
            <a:ext cx="2649488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s-MX" sz="8000" b="1" dirty="0" smtClean="0">
                <a:solidFill>
                  <a:srgbClr val="FF0000"/>
                </a:solidFill>
              </a:rPr>
              <a:t>Acreditación</a:t>
            </a:r>
          </a:p>
          <a:p>
            <a:pPr marL="609600" indent="-609600">
              <a:buFontTx/>
              <a:buNone/>
              <a:defRPr/>
            </a:pPr>
            <a:r>
              <a:rPr lang="es-MX" sz="80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645768" y="6063745"/>
            <a:ext cx="2649488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s-MX" sz="8000" b="1" dirty="0" smtClean="0">
                <a:solidFill>
                  <a:srgbClr val="FF0000"/>
                </a:solidFill>
              </a:rPr>
              <a:t>Modelo Educativo</a:t>
            </a:r>
          </a:p>
          <a:p>
            <a:pPr marL="609600" indent="-609600">
              <a:buFontTx/>
              <a:buNone/>
              <a:defRPr/>
            </a:pPr>
            <a:r>
              <a:rPr lang="es-MX" sz="80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95536" y="6147727"/>
            <a:ext cx="2649488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sz="8000" b="1" dirty="0" smtClean="0">
              <a:solidFill>
                <a:srgbClr val="FF0000"/>
              </a:solidFill>
            </a:endParaRPr>
          </a:p>
          <a:p>
            <a:pPr marL="609600" indent="-609600">
              <a:buFontTx/>
              <a:buNone/>
              <a:defRPr/>
            </a:pPr>
            <a:r>
              <a:rPr lang="es-MX" sz="80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537920" y="6042901"/>
            <a:ext cx="2649488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sz="8000" b="1" dirty="0" smtClean="0">
              <a:solidFill>
                <a:srgbClr val="FF0000"/>
              </a:solidFill>
            </a:endParaRPr>
          </a:p>
          <a:p>
            <a:pPr marL="609600" indent="-609600">
              <a:buFontTx/>
              <a:buNone/>
              <a:defRPr/>
            </a:pPr>
            <a:r>
              <a:rPr lang="es-MX" sz="80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494512" y="5157192"/>
            <a:ext cx="2649488" cy="725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es-MX" sz="8000" b="1" dirty="0" smtClean="0">
              <a:solidFill>
                <a:srgbClr val="FF0000"/>
              </a:solidFill>
            </a:endParaRPr>
          </a:p>
          <a:p>
            <a:pPr marL="609600" indent="-609600">
              <a:buFontTx/>
              <a:buNone/>
              <a:defRPr/>
            </a:pPr>
            <a:r>
              <a:rPr lang="es-MX" sz="8000" dirty="0" smtClean="0">
                <a:solidFill>
                  <a:schemeClr val="tx2"/>
                </a:solidFill>
              </a:rPr>
              <a:t>	</a:t>
            </a:r>
          </a:p>
          <a:p>
            <a:pPr marL="609600" indent="-609600">
              <a:buFontTx/>
              <a:buNone/>
              <a:defRPr/>
            </a:pPr>
            <a:r>
              <a:rPr lang="es-MX" sz="2800" dirty="0" smtClean="0">
                <a:solidFill>
                  <a:schemeClr val="tx2"/>
                </a:solidFill>
              </a:rPr>
              <a:t>	</a:t>
            </a:r>
            <a:endParaRPr lang="es-ES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1.bp.blogspot.com/-nWlgzMh8SEU/TfPKicnyd7I/AAAAAAAABfY/2gu9ik2B52M/s400/247922_10150207144420848_509410847_7463329_259508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353A8-BBA2-4BE1-858D-9F0242E02326}" type="slidenum">
              <a:rPr lang="es-ES_tradnl"/>
              <a:pPr>
                <a:defRPr/>
              </a:pPr>
              <a:t>9</a:t>
            </a:fld>
            <a:endParaRPr lang="es-ES_tradnl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3429000"/>
            <a:ext cx="6705600" cy="342900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endParaRPr lang="es-MX" sz="900" dirty="0" smtClean="0"/>
          </a:p>
          <a:p>
            <a:pPr algn="ctr" eaLnBrk="1" hangingPunct="1">
              <a:buFontTx/>
              <a:buNone/>
            </a:pPr>
            <a:r>
              <a:rPr lang="es-MX" sz="2400" dirty="0" smtClean="0"/>
              <a:t>		</a:t>
            </a:r>
            <a:r>
              <a:rPr lang="es-MX" sz="6000" dirty="0" smtClean="0">
                <a:solidFill>
                  <a:srgbClr val="FF0000"/>
                </a:solidFill>
              </a:rPr>
              <a:t>…</a:t>
            </a:r>
            <a:r>
              <a:rPr lang="es-MX" b="1" dirty="0" smtClean="0">
                <a:solidFill>
                  <a:srgbClr val="FF0000"/>
                </a:solidFill>
              </a:rPr>
              <a:t>Conlleva por si mismo, el esfuerzo de brindar la oportunidad de dar a conocer valores, ideas, conocimientos y experiencias que podrán ser compartidas, estudiada y comprendidas más ampliamente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386137" y="764704"/>
            <a:ext cx="6705600" cy="14478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s-MX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s-MX" sz="3200" b="1" dirty="0" smtClean="0">
                <a:solidFill>
                  <a:schemeClr val="bg1"/>
                </a:solidFill>
                <a:latin typeface="Calibri" pitchFamily="34" charset="0"/>
              </a:rPr>
              <a:t>IMPORTANCIA DE DEFINIR  LA CALIDAD</a:t>
            </a:r>
            <a:endParaRPr lang="es-MX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5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 autoUpdateAnimBg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703</Words>
  <Application>Microsoft Office PowerPoint</Application>
  <PresentationFormat>Presentación en pantalla (4:3)</PresentationFormat>
  <Paragraphs>329</Paragraphs>
  <Slides>25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EFICACIA Y EFICIENCIA</vt:lpstr>
      <vt:lpstr>Presentación de PowerPoint</vt:lpstr>
      <vt:lpstr>Presentación de PowerPoint</vt:lpstr>
      <vt:lpstr>Presentación de PowerPoint</vt:lpstr>
      <vt:lpstr>ELEMENTOS CLAVE DE LA CALIDAD</vt:lpstr>
      <vt:lpstr>PRECISION    DE    LAS    METAS</vt:lpstr>
      <vt:lpstr>Presentación de PowerPoint</vt:lpstr>
      <vt:lpstr>Situación del futuro</vt:lpstr>
      <vt:lpstr>FILOSOFIA DE LA MEJORA CONTINUA DE CALIDAD</vt:lpstr>
      <vt:lpstr>Presentación de PowerPoint</vt:lpstr>
      <vt:lpstr>Presentación de PowerPoint</vt:lpstr>
      <vt:lpstr>Presentación de PowerPoint</vt:lpstr>
      <vt:lpstr>VISIÓN Y EJES ESTRATÉGICOS UNMSM</vt:lpstr>
      <vt:lpstr>PERFIL DE COMPETENCIAS GENERICAS DEL EGRESADO SANMARQUINO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67</cp:revision>
  <cp:lastPrinted>2013-10-01T13:53:46Z</cp:lastPrinted>
  <dcterms:created xsi:type="dcterms:W3CDTF">2013-09-29T02:29:54Z</dcterms:created>
  <dcterms:modified xsi:type="dcterms:W3CDTF">2013-10-09T18:06:48Z</dcterms:modified>
</cp:coreProperties>
</file>